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0" r:id="rId2"/>
    <p:sldId id="264" r:id="rId3"/>
    <p:sldId id="289" r:id="rId4"/>
    <p:sldId id="282" r:id="rId5"/>
    <p:sldId id="302" r:id="rId6"/>
    <p:sldId id="285" r:id="rId7"/>
    <p:sldId id="296" r:id="rId8"/>
    <p:sldId id="297" r:id="rId9"/>
    <p:sldId id="295" r:id="rId10"/>
    <p:sldId id="298" r:id="rId11"/>
    <p:sldId id="299" r:id="rId12"/>
    <p:sldId id="300" r:id="rId13"/>
    <p:sldId id="279" r:id="rId14"/>
    <p:sldId id="305" r:id="rId15"/>
    <p:sldId id="306" r:id="rId16"/>
    <p:sldId id="309" r:id="rId17"/>
    <p:sldId id="307" r:id="rId18"/>
    <p:sldId id="308" r:id="rId19"/>
    <p:sldId id="310" r:id="rId20"/>
    <p:sldId id="311" r:id="rId21"/>
    <p:sldId id="312" r:id="rId22"/>
    <p:sldId id="313" r:id="rId23"/>
    <p:sldId id="287" r:id="rId24"/>
    <p:sldId id="301" r:id="rId25"/>
    <p:sldId id="291" r:id="rId26"/>
    <p:sldId id="290" r:id="rId27"/>
    <p:sldId id="294" r:id="rId28"/>
    <p:sldId id="303" r:id="rId29"/>
    <p:sldId id="304" r:id="rId30"/>
    <p:sldId id="259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5D5D5D"/>
    <a:srgbClr val="F68F1E"/>
    <a:srgbClr val="91FDFF"/>
    <a:srgbClr val="33CCCC"/>
    <a:srgbClr val="F9FFF9"/>
    <a:srgbClr val="FFD900"/>
    <a:srgbClr val="FF6600"/>
    <a:srgbClr val="50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D783-55B2-7F45-9871-0489A4BA5608}" type="datetime1">
              <a:rPr lang="en-AU" smtClean="0"/>
              <a:t>1/05/2017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B031A-7C33-DA4A-9090-4DBBA3272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01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07B28-BAA2-A24C-BFF3-B7D6DA8B7FD0}" type="datetime1">
              <a:rPr lang="en-AU" smtClean="0"/>
              <a:t>1/05/2017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1BC8F-BD10-FF42-9C79-435882F0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614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53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50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56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47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80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05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87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49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84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70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0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01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621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12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23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266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938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58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81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676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305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540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57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33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96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07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97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28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3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84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-sky-topcrop.jpg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8990" b="-68990"/>
          <a:stretch/>
        </p:blipFill>
        <p:spPr>
          <a:xfrm>
            <a:off x="0" y="0"/>
            <a:ext cx="9144000" cy="4843549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582"/>
            <a:ext cx="8229600" cy="1143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AU" dirty="0" smtClean="0"/>
              <a:t>Click to edit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>
            <a:lvl1pPr>
              <a:buClr>
                <a:srgbClr val="F68F1E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F68F1E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F68F1E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rgbClr val="F68F1E"/>
              </a:buClr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gb-trans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252" y="5846812"/>
            <a:ext cx="3051433" cy="178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9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-sky-topcrop.jpg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8990" b="-68990"/>
          <a:stretch/>
        </p:blipFill>
        <p:spPr>
          <a:xfrm>
            <a:off x="0" y="0"/>
            <a:ext cx="9144000" cy="4843549"/>
          </a:xfrm>
          <a:prstGeom prst="rect">
            <a:avLst/>
          </a:prstGeom>
          <a:effectLst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10125"/>
            <a:ext cx="7772400" cy="5881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50515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9325"/>
            <a:ext cx="8229600" cy="1143000"/>
          </a:xfrm>
        </p:spPr>
        <p:txBody>
          <a:bodyPr>
            <a:normAutofit/>
          </a:bodyPr>
          <a:lstStyle>
            <a:lvl1pPr algn="ctr">
              <a:defRPr lang="en-US" sz="4400" b="1" kern="1200" dirty="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dirty="0" smtClean="0"/>
              <a:t>Click to edit Master</a:t>
            </a:r>
            <a:endParaRPr lang="en-US" dirty="0"/>
          </a:p>
        </p:txBody>
      </p:sp>
      <p:pic>
        <p:nvPicPr>
          <p:cNvPr id="12" name="Picture 11" descr="lucidity-logo-rgb-trans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252" y="5846812"/>
            <a:ext cx="3051433" cy="178435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9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e_Title Slide_Blu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7943"/>
            <a:ext cx="7772400" cy="1470025"/>
          </a:xfrm>
        </p:spPr>
        <p:txBody>
          <a:bodyPr/>
          <a:lstStyle>
            <a:lvl1pPr algn="ctr">
              <a:defRPr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71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evers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23" y="5894364"/>
            <a:ext cx="2697654" cy="7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81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e_Title Slide_Oran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7943"/>
            <a:ext cx="7772400" cy="1470025"/>
          </a:xfrm>
        </p:spPr>
        <p:txBody>
          <a:bodyPr/>
          <a:lstStyle>
            <a:lvl1pPr algn="ctr">
              <a:defRPr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71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evers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23" y="5894364"/>
            <a:ext cx="2697654" cy="7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8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Alternate_Title Slide_BlueOran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7943"/>
            <a:ext cx="7772400" cy="1470025"/>
          </a:xfrm>
        </p:spPr>
        <p:txBody>
          <a:bodyPr/>
          <a:lstStyle>
            <a:lvl1pPr algn="ctr">
              <a:defRPr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71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evers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23" y="5894364"/>
            <a:ext cx="2697654" cy="7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8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D900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D900"/>
        </a:buClr>
        <a:buFont typeface="Wingdings" charset="2"/>
        <a:buChar char="§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D900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D900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497623"/>
            <a:ext cx="7772400" cy="1470025"/>
          </a:xfrm>
        </p:spPr>
        <p:txBody>
          <a:bodyPr/>
          <a:lstStyle/>
          <a:p>
            <a:r>
              <a:rPr lang="en-US" b="1" dirty="0" smtClean="0"/>
              <a:t>LUCIDITY APP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0" name="Subtitle 5"/>
          <p:cNvSpPr>
            <a:spLocks noGrp="1"/>
          </p:cNvSpPr>
          <p:nvPr>
            <p:ph type="subTitle" idx="1"/>
          </p:nvPr>
        </p:nvSpPr>
        <p:spPr>
          <a:xfrm>
            <a:off x="1371571" y="3235880"/>
            <a:ext cx="6400800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cap="none" dirty="0" smtClean="0"/>
              <a:t>This training is provided for employees downloading and using the Lucidity App for </a:t>
            </a:r>
            <a:br>
              <a:rPr lang="en-US" cap="none" dirty="0" smtClean="0"/>
            </a:br>
            <a:r>
              <a:rPr lang="en-US" cap="none" dirty="0" smtClean="0"/>
              <a:t>Inform and Incident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789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OS Simulator Screen Shot 28 Aug 2015 3.21.30 p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6" y="1657075"/>
            <a:ext cx="3302193" cy="425483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 – Add a New Form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3666836" y="1657076"/>
            <a:ext cx="5024217" cy="43481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b="1" dirty="0"/>
              <a:t>To commence a new form, follow these steps: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dirty="0"/>
              <a:t>On the Dashboard, click the </a:t>
            </a:r>
            <a:r>
              <a:rPr lang="en-AU" b="1" dirty="0"/>
              <a:t>'Add a new form</a:t>
            </a:r>
            <a:r>
              <a:rPr lang="en-AU" dirty="0"/>
              <a:t>' link</a:t>
            </a:r>
            <a:r>
              <a:rPr lang="en-AU" dirty="0" smtClean="0"/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dirty="0"/>
              <a:t>This will </a:t>
            </a:r>
            <a:r>
              <a:rPr lang="en-AU" dirty="0" smtClean="0"/>
              <a:t>display </a:t>
            </a:r>
            <a:r>
              <a:rPr lang="en-AU" dirty="0"/>
              <a:t>a list of available forms.  Search for forms by typing in the search bar.  Select the required form by clicking its title.</a:t>
            </a:r>
            <a:br>
              <a:rPr lang="en-AU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700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 – Add a New Form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3666836" y="1657076"/>
            <a:ext cx="5024217" cy="434816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dirty="0"/>
              <a:t>The next screen will display administration details about the form which is being completed.  </a:t>
            </a:r>
            <a:endParaRPr lang="en-AU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dirty="0" smtClean="0"/>
              <a:t>Enter </a:t>
            </a:r>
            <a:r>
              <a:rPr lang="en-AU" dirty="0"/>
              <a:t>information as appropriate and press </a:t>
            </a:r>
            <a:r>
              <a:rPr lang="en-AU" b="1" dirty="0"/>
              <a:t>Next</a:t>
            </a:r>
            <a:r>
              <a:rPr lang="en-AU" dirty="0"/>
              <a:t> or the right arrow in the navigation bar.</a:t>
            </a: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5" y="1792586"/>
            <a:ext cx="3351571" cy="4468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316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1" y="1729211"/>
            <a:ext cx="3463459" cy="46179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 – Add a New Form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3920333" y="1657077"/>
            <a:ext cx="5024217" cy="3421917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dirty="0" smtClean="0"/>
              <a:t>Scroll through the form and complete details as required.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dirty="0" smtClean="0"/>
              <a:t>At any time click </a:t>
            </a:r>
            <a:r>
              <a:rPr lang="en-AU" b="1" dirty="0" smtClean="0"/>
              <a:t>Save </a:t>
            </a:r>
            <a:r>
              <a:rPr lang="en-AU" dirty="0" smtClean="0"/>
              <a:t>to close the form and keep existing changes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dirty="0" smtClean="0"/>
              <a:t>At any time click </a:t>
            </a:r>
            <a:r>
              <a:rPr lang="en-AU" b="1" dirty="0" smtClean="0"/>
              <a:t>Dashboard</a:t>
            </a:r>
            <a:r>
              <a:rPr lang="en-AU" dirty="0" smtClean="0"/>
              <a:t> to close the form and discard changes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AU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603651" y="5215473"/>
            <a:ext cx="4470400" cy="1276539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 with </a:t>
            </a:r>
            <a:r>
              <a:rPr lang="en-A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or </a:t>
            </a:r>
            <a:r>
              <a:rPr lang="en-A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need to be completed for the form to be marked as Complete.  </a:t>
            </a:r>
            <a:r>
              <a:rPr lang="en-A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prevent a form from saving.</a:t>
            </a:r>
          </a:p>
        </p:txBody>
      </p:sp>
    </p:spTree>
    <p:extLst>
      <p:ext uri="{BB962C8B-B14F-4D97-AF65-F5344CB8AC3E}">
        <p14:creationId xmlns:p14="http://schemas.microsoft.com/office/powerpoint/2010/main" val="2810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 – Deleting a Form</a:t>
            </a:r>
            <a:endParaRPr lang="en-US" dirty="0"/>
          </a:p>
        </p:txBody>
      </p:sp>
      <p:pic>
        <p:nvPicPr>
          <p:cNvPr id="7" name="Picture 6" descr="IMG_197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7076"/>
            <a:ext cx="2685600" cy="47772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3666836" y="1657076"/>
            <a:ext cx="5024217" cy="43481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800" dirty="0"/>
              <a:t>To delete a form, return to the form list page and swipe to the left.  Once the Delete button is </a:t>
            </a:r>
            <a:r>
              <a:rPr lang="en-AU" sz="2800" dirty="0" smtClean="0"/>
              <a:t>visible, </a:t>
            </a:r>
            <a:r>
              <a:rPr lang="en-AU" sz="2800" dirty="0"/>
              <a:t>tap it to complete the deletion.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800" dirty="0"/>
              <a:t>Deleted form records cannot be retrieved.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5654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an Incident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784349" y="1657076"/>
            <a:ext cx="4920558" cy="43481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800" dirty="0" smtClean="0"/>
              <a:t>Tap the Add new Incident Report link via the Dashboard.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800" dirty="0" smtClean="0"/>
              <a:t>Complete the Incident report with as much detail as you can.</a:t>
            </a:r>
            <a:endParaRPr lang="en-AU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  <p:pic>
        <p:nvPicPr>
          <p:cNvPr id="5" name="Picture 4" descr="C:\Users\patersol\AppData\Local\Temp\IMG_247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1847"/>
            <a:ext cx="2685600" cy="47772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23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an Incident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784349" y="1657076"/>
            <a:ext cx="4920558" cy="43481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 smtClean="0"/>
              <a:t>Select the Incident Category from the available list.</a:t>
            </a:r>
          </a:p>
          <a:p>
            <a:r>
              <a:rPr lang="en-AU" sz="2800" dirty="0" smtClean="0"/>
              <a:t>Select the Actual Incident classification.</a:t>
            </a:r>
          </a:p>
          <a:p>
            <a:r>
              <a:rPr lang="en-AU" sz="2800" dirty="0" smtClean="0"/>
              <a:t>Select the Potential Incident classification.</a:t>
            </a:r>
          </a:p>
          <a:p>
            <a:r>
              <a:rPr lang="en-AU" sz="2800" dirty="0" smtClean="0"/>
              <a:t>Complete the Org Structure details and click </a:t>
            </a:r>
            <a:r>
              <a:rPr lang="en-AU" sz="2800" b="1" dirty="0" smtClean="0"/>
              <a:t>Save.</a:t>
            </a:r>
            <a:endParaRPr lang="en-AU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  <p:pic>
        <p:nvPicPr>
          <p:cNvPr id="6" name="Picture 5" descr="C:\Users\patersol\AppData\Local\Temp\IMG_248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7076"/>
            <a:ext cx="2685600" cy="47772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83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an Incident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737430" y="4201099"/>
            <a:ext cx="7600812" cy="20729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 smtClean="0"/>
              <a:t>The Incident Report will be saved as a </a:t>
            </a:r>
            <a:r>
              <a:rPr lang="en-AU" sz="2800" b="1" dirty="0" smtClean="0"/>
              <a:t>Draft </a:t>
            </a:r>
            <a:r>
              <a:rPr lang="en-AU" sz="2800" dirty="0" smtClean="0"/>
              <a:t>and is accessible via Lucidity  Incident for further investigation and follow up</a:t>
            </a:r>
            <a:endParaRPr lang="en-AU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304" y="1695303"/>
            <a:ext cx="4807391" cy="230871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973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a Hazard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784349" y="1657076"/>
            <a:ext cx="4920558" cy="43481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800" dirty="0" smtClean="0"/>
              <a:t>Tap the Add a new Hazard link via the Dashboard.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800" dirty="0" smtClean="0"/>
              <a:t>Complete the Hazard report with as much detail as you can.</a:t>
            </a:r>
            <a:endParaRPr lang="en-AU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  <p:pic>
        <p:nvPicPr>
          <p:cNvPr id="6" name="Picture 5" descr="C:\Users\patersol\AppData\Local\Temp\IMG_248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57076"/>
            <a:ext cx="2685600" cy="47772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819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a Hazard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784349" y="1657076"/>
            <a:ext cx="4920558" cy="43481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 smtClean="0"/>
              <a:t>Select the potential / actual identified hazard from the list provided.</a:t>
            </a:r>
          </a:p>
          <a:p>
            <a:r>
              <a:rPr lang="en-AU" sz="2800" dirty="0" smtClean="0"/>
              <a:t>Indicate if further actions are required.</a:t>
            </a:r>
          </a:p>
          <a:p>
            <a:r>
              <a:rPr lang="en-AU" sz="2800" dirty="0" smtClean="0"/>
              <a:t>Complete the Org Structure details and click </a:t>
            </a:r>
            <a:r>
              <a:rPr lang="en-AU" sz="2800" b="1" dirty="0" smtClean="0"/>
              <a:t>Save.</a:t>
            </a:r>
            <a:endParaRPr lang="en-AU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  <p:pic>
        <p:nvPicPr>
          <p:cNvPr id="5" name="Picture 4" descr="C:\Users\patersol\AppData\Local\Temp\IMG_248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7076"/>
            <a:ext cx="2685600" cy="47772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64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Report a Hazard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737430" y="4201099"/>
            <a:ext cx="7582705" cy="20729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 smtClean="0"/>
              <a:t>The Hazard Report will be saved as a </a:t>
            </a:r>
            <a:r>
              <a:rPr lang="en-AU" sz="2800" b="1" dirty="0" smtClean="0"/>
              <a:t>Draft </a:t>
            </a:r>
            <a:r>
              <a:rPr lang="en-AU" sz="2800" dirty="0" smtClean="0"/>
              <a:t>and is accessible via Lucidity Incident for further investigation and follow up</a:t>
            </a:r>
            <a:endParaRPr lang="en-AU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304" y="1695303"/>
            <a:ext cx="4807391" cy="230871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24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8000"/>
            <a:ext cx="6441541" cy="43481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The Lucidity App is available in iOS and Android and is available from the </a:t>
            </a:r>
            <a:r>
              <a:rPr lang="en-US" sz="2800" b="1" dirty="0" smtClean="0"/>
              <a:t>App Store </a:t>
            </a:r>
            <a:r>
              <a:rPr lang="en-US" sz="2800" dirty="0" smtClean="0"/>
              <a:t>and </a:t>
            </a:r>
            <a:r>
              <a:rPr lang="en-US" sz="2800" b="1" dirty="0" smtClean="0"/>
              <a:t>Google Play</a:t>
            </a:r>
            <a:endParaRPr lang="en-US" sz="2800" dirty="0" smtClean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Search for </a:t>
            </a:r>
            <a:r>
              <a:rPr lang="en-US" b="1" dirty="0" smtClean="0"/>
              <a:t>Lucidity Software </a:t>
            </a:r>
            <a:r>
              <a:rPr lang="en-US" dirty="0" smtClean="0"/>
              <a:t>and </a:t>
            </a:r>
            <a:r>
              <a:rPr lang="en-US" dirty="0"/>
              <a:t>download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 smtClean="0"/>
          </a:p>
        </p:txBody>
      </p:sp>
      <p:pic>
        <p:nvPicPr>
          <p:cNvPr id="6" name="Picture 5" descr="https://integralcs.atlassian.net/wiki/download/attachments/51707921/Download_on_the_App_Store_Badge_US-UK_135x40.png?version=1&amp;modificationDate=1464574962917&amp;api=v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51" y="4488052"/>
            <a:ext cx="1817143" cy="55187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7" name="Picture 6" descr="https://integralcs.atlassian.net/wiki/download/thumbnails/51707921/google_badge_new.png?version=1&amp;modificationDate=1472779465434&amp;api=v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045" y="4496619"/>
            <a:ext cx="1807083" cy="54330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27997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Photo</a:t>
            </a:r>
            <a:endParaRPr lang="en-US" dirty="0"/>
          </a:p>
        </p:txBody>
      </p:sp>
      <p:pic>
        <p:nvPicPr>
          <p:cNvPr id="5" name="Picture 4" descr="C:\Users\patersol\AppData\Local\Temp\IMG_248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7076"/>
            <a:ext cx="2685600" cy="47772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ular Callout 6"/>
          <p:cNvSpPr/>
          <p:nvPr/>
        </p:nvSpPr>
        <p:spPr>
          <a:xfrm>
            <a:off x="3866534" y="3539906"/>
            <a:ext cx="2743200" cy="1195057"/>
          </a:xfrm>
          <a:prstGeom prst="wedgeRectCallout">
            <a:avLst>
              <a:gd name="adj1" fmla="val -85614"/>
              <a:gd name="adj2" fmla="val 1805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Click to bring up the ‘add photo’ screen</a:t>
            </a:r>
          </a:p>
        </p:txBody>
      </p:sp>
    </p:spTree>
    <p:extLst>
      <p:ext uri="{BB962C8B-B14F-4D97-AF65-F5344CB8AC3E}">
        <p14:creationId xmlns:p14="http://schemas.microsoft.com/office/powerpoint/2010/main" val="39586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4356"/>
            <a:ext cx="2736865" cy="4857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Photo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4572000" y="2607398"/>
            <a:ext cx="2743200" cy="1195057"/>
          </a:xfrm>
          <a:prstGeom prst="wedgeRectCallout">
            <a:avLst>
              <a:gd name="adj1" fmla="val -107067"/>
              <a:gd name="adj2" fmla="val -10359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Click the camera icon to add the image</a:t>
            </a:r>
          </a:p>
        </p:txBody>
      </p:sp>
    </p:spTree>
    <p:extLst>
      <p:ext uri="{BB962C8B-B14F-4D97-AF65-F5344CB8AC3E}">
        <p14:creationId xmlns:p14="http://schemas.microsoft.com/office/powerpoint/2010/main" val="10775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4890"/>
            <a:ext cx="2803183" cy="49748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Photo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4753774" y="3838670"/>
            <a:ext cx="2743200" cy="1647730"/>
          </a:xfrm>
          <a:prstGeom prst="wedgeRectCallout">
            <a:avLst>
              <a:gd name="adj1" fmla="val -111027"/>
              <a:gd name="adj2" fmla="val 38834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Either choose an image from the library, or use take a photo</a:t>
            </a:r>
          </a:p>
        </p:txBody>
      </p:sp>
    </p:spTree>
    <p:extLst>
      <p:ext uri="{BB962C8B-B14F-4D97-AF65-F5344CB8AC3E}">
        <p14:creationId xmlns:p14="http://schemas.microsoft.com/office/powerpoint/2010/main" val="181193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– Inform Only</a:t>
            </a:r>
            <a:endParaRPr lang="en-US" dirty="0"/>
          </a:p>
        </p:txBody>
      </p:sp>
      <p:pic>
        <p:nvPicPr>
          <p:cNvPr id="6" name="Picture 5" descr="IMG_197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00415"/>
            <a:ext cx="2685600" cy="47772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3666836" y="1657076"/>
            <a:ext cx="5024217" cy="43481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800" dirty="0"/>
              <a:t>The </a:t>
            </a:r>
            <a:r>
              <a:rPr lang="en-AU" sz="2800" b="1" dirty="0"/>
              <a:t>Outstanding Actions</a:t>
            </a:r>
            <a:r>
              <a:rPr lang="en-AU" sz="2800" dirty="0"/>
              <a:t> link provides access to the actions for which the user is the </a:t>
            </a:r>
            <a:r>
              <a:rPr lang="en-AU" sz="2800" dirty="0" err="1"/>
              <a:t>Actionee</a:t>
            </a:r>
            <a:r>
              <a:rPr lang="en-AU" sz="2800" dirty="0"/>
              <a:t>.  </a:t>
            </a:r>
            <a:endParaRPr lang="en-AU" sz="28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800" dirty="0" smtClean="0"/>
              <a:t>Colour </a:t>
            </a:r>
            <a:r>
              <a:rPr lang="en-AU" sz="2800" dirty="0"/>
              <a:t>coding is included to indicate the status of the action.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5745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– Inform Only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3666836" y="1657076"/>
            <a:ext cx="5024217" cy="4348163"/>
          </a:xfrm>
        </p:spPr>
        <p:txBody>
          <a:bodyPr>
            <a:normAutofit/>
          </a:bodyPr>
          <a:lstStyle/>
          <a:p>
            <a:r>
              <a:rPr lang="en-AU" sz="2400" dirty="0"/>
              <a:t>To delete an action, return to the actions list page and swipe to the left.  Once the Delete button is </a:t>
            </a:r>
            <a:r>
              <a:rPr lang="en-AU" sz="2400" dirty="0" smtClean="0"/>
              <a:t>visible, </a:t>
            </a:r>
            <a:r>
              <a:rPr lang="en-AU" sz="2400" dirty="0"/>
              <a:t>tap it to complete the deletion.</a:t>
            </a:r>
          </a:p>
          <a:p>
            <a:r>
              <a:rPr lang="en-AU" sz="2400" dirty="0"/>
              <a:t>Deleted actions cannot be retrieved</a:t>
            </a:r>
            <a:r>
              <a:rPr lang="en-AU" sz="2400" dirty="0" smtClean="0"/>
              <a:t>.</a:t>
            </a:r>
          </a:p>
          <a:p>
            <a:r>
              <a:rPr lang="en-AU" sz="2400" dirty="0"/>
              <a:t>Actions which are Closed, or All Actions can be viewed by tapping the buttons at the bottom of the </a:t>
            </a:r>
            <a:r>
              <a:rPr lang="en-AU" sz="2400" dirty="0" smtClean="0"/>
              <a:t>screen.</a:t>
            </a:r>
            <a:endParaRPr lang="en-AU" sz="2400" dirty="0"/>
          </a:p>
        </p:txBody>
      </p:sp>
      <p:pic>
        <p:nvPicPr>
          <p:cNvPr id="5" name="Picture 4" descr="IMG_197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93702"/>
            <a:ext cx="2685600" cy="47772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42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</a:t>
            </a:r>
            <a:endParaRPr lang="en-US" dirty="0"/>
          </a:p>
        </p:txBody>
      </p:sp>
      <p:pic>
        <p:nvPicPr>
          <p:cNvPr id="11" name="Picture 10" descr="Incident_Ap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170" y="1653664"/>
            <a:ext cx="2896057" cy="515112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ular Callout 8"/>
          <p:cNvSpPr/>
          <p:nvPr/>
        </p:nvSpPr>
        <p:spPr>
          <a:xfrm>
            <a:off x="950614" y="2117471"/>
            <a:ext cx="1849120" cy="573554"/>
          </a:xfrm>
          <a:prstGeom prst="wedgeRectCallout">
            <a:avLst>
              <a:gd name="adj1" fmla="val 68084"/>
              <a:gd name="adj2" fmla="val -63554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Menu</a:t>
            </a:r>
            <a:endParaRPr lang="en-AU" sz="1600" dirty="0">
              <a:solidFill>
                <a:schemeClr val="tx1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784349" y="1657076"/>
            <a:ext cx="4920558" cy="43481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/>
              <a:t>Tap the button at the top left to display the </a:t>
            </a:r>
            <a:r>
              <a:rPr lang="en-AU" sz="2800" b="1" dirty="0"/>
              <a:t>menu</a:t>
            </a:r>
            <a:r>
              <a:rPr lang="en-AU" sz="2800" dirty="0"/>
              <a:t>.</a:t>
            </a:r>
          </a:p>
          <a:p>
            <a:pPr marL="0" indent="0">
              <a:buNone/>
            </a:pPr>
            <a:r>
              <a:rPr lang="en-AU" sz="2800" b="1" dirty="0"/>
              <a:t>Settings</a:t>
            </a:r>
            <a:endParaRPr lang="en-AU" sz="2800" dirty="0"/>
          </a:p>
          <a:p>
            <a:r>
              <a:rPr lang="en-AU" sz="2400" dirty="0"/>
              <a:t>The </a:t>
            </a:r>
            <a:r>
              <a:rPr lang="en-AU" sz="2400" dirty="0" smtClean="0"/>
              <a:t>settings </a:t>
            </a:r>
            <a:r>
              <a:rPr lang="en-AU" sz="2400" dirty="0"/>
              <a:t>menu item displays the current version of the Lucidity App that is on the device, and the site the device is logged in to</a:t>
            </a:r>
            <a:r>
              <a:rPr lang="en-AU" sz="2400" dirty="0" smtClean="0"/>
              <a:t>.</a:t>
            </a:r>
          </a:p>
          <a:p>
            <a:pPr marL="0" indent="0">
              <a:buNone/>
            </a:pPr>
            <a:r>
              <a:rPr lang="en-AU" sz="2800" b="1" dirty="0" smtClean="0"/>
              <a:t>Online Help</a:t>
            </a:r>
          </a:p>
          <a:p>
            <a:r>
              <a:rPr lang="en-AU" sz="2400" dirty="0" smtClean="0"/>
              <a:t>Tap to access online help</a:t>
            </a:r>
            <a:endParaRPr lang="en-AU" sz="2400" dirty="0"/>
          </a:p>
          <a:p>
            <a:pPr marL="0" indent="0">
              <a:buNone/>
            </a:pPr>
            <a:endParaRPr lang="en-AU" sz="2800" b="1" dirty="0" smtClean="0"/>
          </a:p>
          <a:p>
            <a:pPr marL="0" indent="0">
              <a:buNone/>
            </a:pPr>
            <a:endParaRPr lang="en-AU" sz="2800" dirty="0"/>
          </a:p>
          <a:p>
            <a:endParaRPr lang="en-AU" sz="2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  <p:pic>
        <p:nvPicPr>
          <p:cNvPr id="13" name="Picture 12" descr="C:\Users\patersol\AppData\Local\Temp\IMG_2478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23327"/>
            <a:ext cx="2685600" cy="47772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43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784349" y="1657076"/>
            <a:ext cx="4920558" cy="43481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b="1" dirty="0" smtClean="0"/>
              <a:t>Logging </a:t>
            </a:r>
            <a:r>
              <a:rPr lang="en-AU" sz="2800" b="1" dirty="0"/>
              <a:t>Out</a:t>
            </a:r>
            <a:endParaRPr lang="en-AU" sz="2800" dirty="0"/>
          </a:p>
          <a:p>
            <a:r>
              <a:rPr lang="en-AU" sz="2800" dirty="0"/>
              <a:t>Tap the Log Out </a:t>
            </a:r>
            <a:r>
              <a:rPr lang="en-AU" sz="2800" dirty="0" smtClean="0"/>
              <a:t>button </a:t>
            </a:r>
            <a:r>
              <a:rPr lang="en-AU" sz="2800" dirty="0"/>
              <a:t>at the bottom of the menu and then choose confirm.  Any unsynchronised changes will be lost.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  <p:pic>
        <p:nvPicPr>
          <p:cNvPr id="6" name="Picture 5" descr="https://integralcs.atlassian.net/wiki/download/attachments/51707921/IMG_2829.PNG?version=1&amp;modificationDate=1463533867118&amp;api=v2&amp;effects=drop-shado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2" y="1716281"/>
            <a:ext cx="2685600" cy="47772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324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Mode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5925" y="1657076"/>
            <a:ext cx="8378982" cy="4348163"/>
          </a:xfrm>
        </p:spPr>
        <p:txBody>
          <a:bodyPr>
            <a:normAutofit/>
          </a:bodyPr>
          <a:lstStyle/>
          <a:p>
            <a:r>
              <a:rPr lang="en-AU" dirty="0"/>
              <a:t>The Lucidity App will store data for </a:t>
            </a:r>
            <a:r>
              <a:rPr lang="en-AU" dirty="0" smtClean="0"/>
              <a:t>forms, hazards and incidents </a:t>
            </a:r>
            <a:r>
              <a:rPr lang="en-AU" dirty="0"/>
              <a:t>while the mobile device is out of range.  When the device is back in range, it will sync newly created </a:t>
            </a:r>
            <a:r>
              <a:rPr lang="en-AU" dirty="0" smtClean="0"/>
              <a:t>incidents / hazards, forms </a:t>
            </a:r>
            <a:r>
              <a:rPr lang="en-AU" dirty="0"/>
              <a:t>or edited forms with the </a:t>
            </a:r>
            <a:r>
              <a:rPr lang="en-AU"/>
              <a:t>database</a:t>
            </a:r>
            <a:r>
              <a:rPr lang="en-AU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29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Mode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84761" y="1657077"/>
            <a:ext cx="5020146" cy="334968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dirty="0" smtClean="0"/>
              <a:t>From </a:t>
            </a:r>
            <a:r>
              <a:rPr lang="en-AU" sz="2000" dirty="0"/>
              <a:t>the list forms page it is possible to see which forms are waiting to be synced to the database.  In </a:t>
            </a:r>
            <a:r>
              <a:rPr lang="en-AU" sz="2000" dirty="0" smtClean="0"/>
              <a:t>this image, </a:t>
            </a:r>
            <a:r>
              <a:rPr lang="en-AU" sz="2000" dirty="0"/>
              <a:t>the device is in airplane mode (note the symbol in top right).  </a:t>
            </a:r>
            <a:endParaRPr lang="en-AU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dirty="0" smtClean="0"/>
              <a:t>The </a:t>
            </a:r>
            <a:r>
              <a:rPr lang="en-AU" sz="2000" dirty="0"/>
              <a:t>Project Completion Report </a:t>
            </a:r>
            <a:r>
              <a:rPr lang="en-AU" sz="2000" dirty="0" smtClean="0"/>
              <a:t>8408 </a:t>
            </a:r>
            <a:r>
              <a:rPr lang="en-AU" sz="2000" dirty="0"/>
              <a:t>has been edited offline, and is waiting to sync.  The * that is shown after the ID </a:t>
            </a:r>
            <a:r>
              <a:rPr lang="en-AU" sz="2000" dirty="0" smtClean="0"/>
              <a:t>8408 </a:t>
            </a:r>
            <a:r>
              <a:rPr lang="en-AU" sz="2000" dirty="0"/>
              <a:t>indicates to the user that </a:t>
            </a:r>
            <a:r>
              <a:rPr lang="en-AU" sz="2000" dirty="0" smtClean="0"/>
              <a:t>this </a:t>
            </a:r>
            <a:r>
              <a:rPr lang="en-AU" sz="2000" dirty="0"/>
              <a:t>form is awaiting sync</a:t>
            </a:r>
            <a:r>
              <a:rPr lang="en-AU" sz="2000" dirty="0" smtClean="0"/>
              <a:t>.</a:t>
            </a:r>
            <a:endParaRPr lang="en-AU" sz="2000" dirty="0"/>
          </a:p>
        </p:txBody>
      </p:sp>
      <p:pic>
        <p:nvPicPr>
          <p:cNvPr id="6" name="Picture 5" descr="IMG_197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10" y="1657075"/>
            <a:ext cx="2685600" cy="47772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93844" y="5139999"/>
            <a:ext cx="6132132" cy="1161041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action is required on the part of the user.  When the mobile device re-establishes contact with the </a:t>
            </a:r>
            <a:r>
              <a:rPr lang="en-A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server, the form 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synced, and the * will disappear.</a:t>
            </a:r>
          </a:p>
        </p:txBody>
      </p:sp>
    </p:spTree>
    <p:extLst>
      <p:ext uri="{BB962C8B-B14F-4D97-AF65-F5344CB8AC3E}">
        <p14:creationId xmlns:p14="http://schemas.microsoft.com/office/powerpoint/2010/main" val="230432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into the App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778001"/>
            <a:ext cx="5961708" cy="3310047"/>
          </a:xfrm>
        </p:spPr>
        <p:txBody>
          <a:bodyPr>
            <a:normAutofit/>
          </a:bodyPr>
          <a:lstStyle/>
          <a:p>
            <a:r>
              <a:rPr lang="en-US" sz="2800" dirty="0"/>
              <a:t>Enter your </a:t>
            </a:r>
            <a:r>
              <a:rPr lang="en-US" sz="2800" b="1" dirty="0"/>
              <a:t>Username</a:t>
            </a:r>
            <a:r>
              <a:rPr lang="en-US" sz="2800" dirty="0"/>
              <a:t> and </a:t>
            </a:r>
            <a:r>
              <a:rPr lang="en-US" sz="2800" b="1" dirty="0"/>
              <a:t>Password</a:t>
            </a:r>
            <a:r>
              <a:rPr lang="en-US" sz="2800" dirty="0"/>
              <a:t> (the same details as you would use via a web browser).</a:t>
            </a:r>
            <a:endParaRPr lang="en-AU" sz="2800" dirty="0"/>
          </a:p>
          <a:p>
            <a:r>
              <a:rPr lang="en-US" sz="2800" dirty="0"/>
              <a:t>In the </a:t>
            </a:r>
            <a:r>
              <a:rPr lang="en-US" sz="2800" b="1" dirty="0"/>
              <a:t>Site</a:t>
            </a:r>
            <a:r>
              <a:rPr lang="en-US" sz="2800" dirty="0"/>
              <a:t> field enter the </a:t>
            </a:r>
            <a:r>
              <a:rPr lang="en-US" sz="2800" dirty="0" err="1"/>
              <a:t>url</a:t>
            </a:r>
            <a:r>
              <a:rPr lang="en-US" sz="2800" dirty="0"/>
              <a:t> (address) of your site </a:t>
            </a:r>
            <a:r>
              <a:rPr lang="en-US" sz="2800" dirty="0" smtClean="0"/>
              <a:t>(</a:t>
            </a:r>
            <a:r>
              <a:rPr lang="en-US" sz="2800" dirty="0"/>
              <a:t>e.g. </a:t>
            </a:r>
            <a:r>
              <a:rPr lang="en-US" sz="2800" dirty="0" smtClean="0"/>
              <a:t>demo.luciditysoftware.com.au)</a:t>
            </a:r>
            <a:endParaRPr lang="en-AU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 smtClean="0"/>
          </a:p>
        </p:txBody>
      </p:sp>
      <p:pic>
        <p:nvPicPr>
          <p:cNvPr id="6" name="Picture 5" descr="Untitled:Users:theresa:Desktop:Logi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501" y="1521408"/>
            <a:ext cx="3132499" cy="2751826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42959" y="5344641"/>
            <a:ext cx="4968542" cy="84328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include the https:// when entering the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your site.</a:t>
            </a:r>
            <a:endParaRPr lang="en-A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497623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THANK YOU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4" name="Subtitle 5"/>
          <p:cNvSpPr txBox="1">
            <a:spLocks/>
          </p:cNvSpPr>
          <p:nvPr/>
        </p:nvSpPr>
        <p:spPr>
          <a:xfrm>
            <a:off x="873760" y="2920920"/>
            <a:ext cx="7467600" cy="828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Arial"/>
              <a:buNone/>
              <a:defRPr sz="3000" kern="1200" cap="all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Wingdings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smtClean="0"/>
              <a:t>You have completed this training package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9880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Dashboard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84349" y="1657076"/>
            <a:ext cx="4920558" cy="4348163"/>
          </a:xfrm>
        </p:spPr>
        <p:txBody>
          <a:bodyPr>
            <a:normAutofit/>
          </a:bodyPr>
          <a:lstStyle/>
          <a:p>
            <a:r>
              <a:rPr lang="en-US" sz="2800" dirty="0"/>
              <a:t>Once </a:t>
            </a:r>
            <a:r>
              <a:rPr lang="en-US" sz="2800" dirty="0" smtClean="0"/>
              <a:t>logged </a:t>
            </a:r>
            <a:r>
              <a:rPr lang="en-US" sz="2800" dirty="0"/>
              <a:t>in, you will be taken to your </a:t>
            </a:r>
            <a:r>
              <a:rPr lang="en-US" sz="2800" b="1" dirty="0"/>
              <a:t>Dashboard</a:t>
            </a:r>
            <a:endParaRPr lang="en-AU" sz="2800" dirty="0"/>
          </a:p>
          <a:p>
            <a:r>
              <a:rPr lang="en-US" sz="2800" dirty="0"/>
              <a:t>From </a:t>
            </a:r>
            <a:r>
              <a:rPr lang="en-US" sz="2800" b="1" dirty="0"/>
              <a:t>the Dashboard</a:t>
            </a:r>
            <a:r>
              <a:rPr lang="en-US" sz="2800" dirty="0"/>
              <a:t> you can:</a:t>
            </a:r>
            <a:endParaRPr lang="en-AU" sz="2800" dirty="0"/>
          </a:p>
          <a:p>
            <a:pPr lvl="1"/>
            <a:r>
              <a:rPr lang="en-AU" sz="2400" dirty="0"/>
              <a:t>Manage your </a:t>
            </a:r>
            <a:r>
              <a:rPr lang="en-AU" sz="2400" b="1" dirty="0"/>
              <a:t>Actions</a:t>
            </a:r>
            <a:endParaRPr lang="en-AU" sz="2400" dirty="0"/>
          </a:p>
          <a:p>
            <a:pPr lvl="1"/>
            <a:r>
              <a:rPr lang="en-AU" sz="2400" dirty="0"/>
              <a:t>Start new </a:t>
            </a:r>
            <a:r>
              <a:rPr lang="en-AU" sz="2400" b="1" dirty="0"/>
              <a:t>Forms </a:t>
            </a:r>
            <a:r>
              <a:rPr lang="en-AU" sz="2400" dirty="0"/>
              <a:t>or complete existing Forms</a:t>
            </a:r>
          </a:p>
          <a:p>
            <a:pPr lvl="1"/>
            <a:r>
              <a:rPr lang="en-AU" sz="2400" dirty="0"/>
              <a:t>Report an </a:t>
            </a:r>
            <a:r>
              <a:rPr lang="en-AU" sz="2400" b="1" dirty="0"/>
              <a:t>Incident</a:t>
            </a:r>
            <a:r>
              <a:rPr lang="en-AU" sz="2400" dirty="0"/>
              <a:t> </a:t>
            </a:r>
            <a:endParaRPr lang="en-AU" sz="2400" dirty="0" smtClean="0"/>
          </a:p>
          <a:p>
            <a:pPr lvl="1"/>
            <a:r>
              <a:rPr lang="en-AU" sz="2400" dirty="0" smtClean="0"/>
              <a:t>Report </a:t>
            </a:r>
            <a:r>
              <a:rPr lang="en-AU" sz="2400" dirty="0"/>
              <a:t>a </a:t>
            </a:r>
            <a:r>
              <a:rPr lang="en-AU" sz="2400" b="1" dirty="0"/>
              <a:t>Hazard</a:t>
            </a:r>
            <a:endParaRPr lang="en-US" sz="2000" b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  <p:pic>
        <p:nvPicPr>
          <p:cNvPr id="11" name="Picture 10" descr="Incident_Ap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285" y="1543917"/>
            <a:ext cx="2896057" cy="515112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19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Refresh</a:t>
            </a:r>
            <a:endParaRPr lang="en-US" dirty="0"/>
          </a:p>
        </p:txBody>
      </p:sp>
      <p:pic>
        <p:nvPicPr>
          <p:cNvPr id="11" name="Picture 10" descr="Incident_Ap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63130"/>
            <a:ext cx="2896057" cy="515112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3639493" y="1657077"/>
            <a:ext cx="5065413" cy="4227676"/>
          </a:xfrm>
        </p:spPr>
        <p:txBody>
          <a:bodyPr>
            <a:normAutofit fontScale="85000" lnSpcReduction="10000"/>
          </a:bodyPr>
          <a:lstStyle/>
          <a:p>
            <a:r>
              <a:rPr lang="en-AU" sz="3000" dirty="0"/>
              <a:t>The Lucidity App periodically refreshes all information that is stored on the mobile device, however a refresh icon is also provided (top right).  Tapping this icon will do the following:</a:t>
            </a:r>
          </a:p>
          <a:p>
            <a:r>
              <a:rPr lang="en-AU" dirty="0"/>
              <a:t>All forms, hazards, incidents and actions are automatically synced with the database  when they are saved on the mobile device.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90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 – Incomplete Forms</a:t>
            </a:r>
            <a:endParaRPr lang="en-US" dirty="0"/>
          </a:p>
        </p:txBody>
      </p:sp>
      <p:pic>
        <p:nvPicPr>
          <p:cNvPr id="3" name="Picture 2" descr="Incident_Ap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468" y="1706880"/>
            <a:ext cx="2896057" cy="515112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4734560" y="2245360"/>
            <a:ext cx="2743200" cy="1188720"/>
          </a:xfrm>
          <a:prstGeom prst="wedgeRectCallout">
            <a:avLst>
              <a:gd name="adj1" fmla="val -74313"/>
              <a:gd name="adj2" fmla="val 37199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Continue </a:t>
            </a:r>
            <a:r>
              <a:rPr lang="en-US" sz="2000" b="1" dirty="0" smtClean="0">
                <a:solidFill>
                  <a:schemeClr val="tx1"/>
                </a:solidFill>
              </a:rPr>
              <a:t>Incomplete Forms 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3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 – Incomplete Forms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66836" y="1657076"/>
            <a:ext cx="5024217" cy="4348163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The </a:t>
            </a:r>
            <a:r>
              <a:rPr lang="en-AU" b="1" dirty="0"/>
              <a:t>Incomplete Forms</a:t>
            </a:r>
            <a:r>
              <a:rPr lang="en-AU" dirty="0"/>
              <a:t> link provides access to the forms that the user is the Respondent for, and are not complete.  Tap any form to open it.  </a:t>
            </a:r>
            <a:endParaRPr lang="en-AU" dirty="0" smtClean="0"/>
          </a:p>
          <a:p>
            <a:r>
              <a:rPr lang="en-AU" dirty="0" smtClean="0"/>
              <a:t>Colour </a:t>
            </a:r>
            <a:r>
              <a:rPr lang="en-AU" dirty="0"/>
              <a:t>coding is used to highlight the current status of each form.</a:t>
            </a:r>
            <a:endParaRPr lang="en-US" sz="2400" dirty="0" smtClean="0"/>
          </a:p>
        </p:txBody>
      </p:sp>
      <p:pic>
        <p:nvPicPr>
          <p:cNvPr id="6" name="Picture 5" descr="IMG_283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11" y="1657076"/>
            <a:ext cx="2686050" cy="477647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41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 – List Forms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66836" y="1657076"/>
            <a:ext cx="5024217" cy="4348163"/>
          </a:xfrm>
        </p:spPr>
        <p:txBody>
          <a:bodyPr>
            <a:normAutofit/>
          </a:bodyPr>
          <a:lstStyle/>
          <a:p>
            <a:r>
              <a:rPr lang="en-AU" dirty="0"/>
              <a:t>Forms which are Complete, or All Forms can also be viewed by tapping the buttons on the bottom of the </a:t>
            </a:r>
            <a:r>
              <a:rPr lang="en-AU" dirty="0" smtClean="0"/>
              <a:t>screen, or selecting the </a:t>
            </a:r>
            <a:r>
              <a:rPr lang="en-AU" b="1" dirty="0" smtClean="0"/>
              <a:t>List Forms</a:t>
            </a:r>
            <a:r>
              <a:rPr lang="en-AU" dirty="0" smtClean="0"/>
              <a:t> link via the Dashboard</a:t>
            </a:r>
            <a:endParaRPr lang="en-US" sz="2400" dirty="0" smtClean="0"/>
          </a:p>
        </p:txBody>
      </p:sp>
      <p:pic>
        <p:nvPicPr>
          <p:cNvPr id="7" name="Picture 6" descr="IMG_283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57" y="1739309"/>
            <a:ext cx="2685600" cy="47772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89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 – Add a New Form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4744720" y="4003040"/>
            <a:ext cx="2743200" cy="1232912"/>
          </a:xfrm>
          <a:prstGeom prst="wedgeRectCallout">
            <a:avLst>
              <a:gd name="adj1" fmla="val -75053"/>
              <a:gd name="adj2" fmla="val 19894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Add a </a:t>
            </a:r>
            <a:r>
              <a:rPr lang="en-US" sz="2000" b="1" dirty="0" smtClean="0">
                <a:solidFill>
                  <a:schemeClr val="tx1"/>
                </a:solidFill>
              </a:rPr>
              <a:t>New Form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 descr="Incident_Ap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468" y="1706880"/>
            <a:ext cx="2896057" cy="515112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974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2C460AA-8D16-4E63-9425-A66248E20A88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IJWkk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CVpJIYBZhItQEAADyFgAAJwAAAHVuaXZlcnNhbC9mbGFzaF9wdWJsaXNoaW5nX3NldHRpbmdzLnhtbM1YbW/iOBD+zq+wctqP20BfdtsKqGgbVLQQOEivuzqdkEkM8dWxc7YDy366X3M/7H7JjUl5K4WaW1FVVdXizPPMeDwzfkj56nvC0JhIRQWvOKWjooMID0VE+aji3Af1j+cOUhrzCDPBScXhwkFX1UI5zQaMqrhHtAZThYCGq8tUV5xY6/TSdSeTyRFVqTRPBcs08KujUCRuKokiXBPppgxP4Y+epkQ5TwwWBPCbCP4EqxYKCJVzppaIMkYQjSByTs2mMKszrGLHzc0GOHwcSZHx6EYwIZEcDSrOL+c18zO3yaluaUK4yYmqwqJZ1pc4iqiJArMe/UFQTOgohnBLxVMHTWik44pzUjw2PGDvbvLM2PPNY8NzIyALXD85SIjGEdY4/5h7lGRIJBwHUVUtMwKka2srlpp814uFfCmacpzQMIAnyOSq4twG/a5X97qef+P177vNPFRrRNAImp4Vptds3Hp9vx14vf5d0GruDQq8r8EeoH0js6bvdL2e5wdet3/daO+JsA9qifFatUZzT8yDd91rBPt68mutfSGdu7Zvh7n71vG6zYb/pR+0282g0VmiZjW8Uq1ld73wy9AgIpOr5a3jLBlwTBkMm2c1roiGccWwHJFA1Cl04xAzRRz0Z0pGv2aYUT01HQpT7ZGQtKZSEuqu6b6KYzrKWdLlhBAYtOSit88uFq39+Xxt627ufbmtF6MsL4ZdJxZavHH0peLZIvyL093hbwm0PKYRET6WcjayNjfwagjHy+lYOvn0aXcUW7yVsdY4jGGU6vkkXF2ZWw0FXysQ8xkNBIsWiSXJgEQ+TsjKDdF7pLwOliUHDaGUGaS8JilmDqIajiBcgFU2UJrq2U1UX7VEwAVXJkGt3saRhDGWaq1uF8kzt0BY/d0Xmqg/8lzkS9tMPR6hW4kncCPamHcItzG7g5Ni5rSItApCYrWHJaoxZmPcnbe9jXELy0ciUSAEs7LvzIsbNfhQWMWeQCfbGD6QgaKa2JheUyvXDyJjEZqKDDH6SJAWCKLPEvgvJmhVP6ChFMlsFTSORopB86AxJRMSXdk4+gYukgyQIKhSRnTu4a+M/kADMhQSeAkeQ7HBOlU5/9FexClWakmK5zF+yG/hhn/rff1gNoijMQZFsx85TACSpPoQ/Bj2zgW4YExANlcoIDMhzqCszflENJqZ2WzT2neMx7NDNwc5I4XjphBPzgkPQphVlGfEljDEHAnOpgiH0F7KlNCYikzBSl4sObX6XwHmUET5LNQRjFRwJiO7AVEsHZ+cnn36fH5xeeT++/c/H3eCnpRGh2HjLZcaNzv1qTXymRZ+BbdFc9qhninPV0Bb9ac1bt8wd2hRa+QLitQa+1yXWgM31OkryB0adQNbFzIx4ybaOM+Xv648SZvNu7/sGk3yskSZKbr3qFB6Xq17c4cg0/fNoHdp09m+QJCwMIbRMDRfty0xM/lnY9u+D+DoPCtac0JWIqHr/WZFCIdtNSvt3Pptqw1/sRRRRih0VkSCVQhwy49ySQH3PKMJCJrozQb4z4zTbe13yEl8sAn1JlPmp74I5SPqQFOGYBnGUEQHK7x3P8UPmd73lLH80+IF0Nobn8WbiPVXpOZJQjlNII9Gci7eq1bPTotl9+VHhQKwrb+nrhb+A1BLAwQUAAIACACCVpJI5gGo9bQCAABOCgAAIQAAAHVuaXZlcnNhbC9mbGFzaF9za2luX3NldHRpbmdzLnhtbJVW227bMAx931cE2XvdXdMBboA2zYAC3VqsRd9lm7GFyJIhyeny9xNlqZaSOPZCFIjIc8SLSKap2lK+/DCbpblgQj6D1pSXCjVeN6PF9TxrtRb8IhdcA9cXXMiasPny40/7SROLHGOJHcipnA3JoXezsJ8pFOfj2wJliJCLuiF8/yBKcZGRfFtK0fJiNLRq34BklG8N8vLHYrUedMCo0vca6iim9RXKNEojQSnAkL6vUUZZjGTAvKdL+5nI6V2dz/6AtqOKaku7+YQyRGtICXGRr25QhvHc3B6/ygLlPEHDX22gXz6jDEIZ2YOML7/7ijLIEE3b/E+PNFKUWNCYc/4R3zlMkMKMH0Z1iTJKwITQ0egruPLYXO8CkPsazn2K4yoFe8K6HiwEfPSMwVLLFtLEnzqbqsTbY6vNfMByQ5gygFDVg55M0E+kVf6aWNfj/sAb5UUAcooe8SpYW8OqizcAxvoev1rd2lURxveuCwKUsHPKIMJe2SN/m7IeIQNlj3xmtIBHzvZH8ENLx/FPfEvcY56vvrECJ+bo6+VP3oqeHnBwVeDaKTymFgUsFYbzQmvAV0sTq+tCSo5iSjnZ0ZJoKvgvxGV7m4xKkwOD67TTfZVqqhmcajcbo1nS4XvZ83g3dr8JfW7deabNCr+eE61JXtXmN0nNZ45nZsRcM09OM3BJGjjIe74REzk1kVuQL0KwqV640BBibdpDYNEN1hA8TYISpMnpGqfuklPF522dgVybN6PgmybWdbiKlhUzf/qVwhsUMWHA2DF1Za7jhL73ZKBwDQBE5pXv2O7QWeqWacpgB37uA4VNeCizVJkOHWq2G/0AGx22m9NM6ke3JvpGCXGx4QTh1cQl4oUTGsZbXpNM2cSioff7t7842sh+kWHnhTvMnl0jRRcb+3EBjRL/j/wHUEsDBBQAAgAIAIJWkkiDgM5eqAQAAAMWAAAmAAAAdW5pdmVyc2FsL2h0bWxfcHVibGlzaGluZ19zZXR0aW5ncy54bWzNWNtuIjkQfc9XWL2ax4GQ2yQREJGkI9AQYKCzmdFqhUy3ob1x2z22G4Z52q/ZD5sv2TIOtxCIe3eSXUVRgqlzqlyuKp/u8sW3hKExkYoKXvFKhX0PER6KiPJRxbsLbt6fekhpzCPMBCcVjwsPXVT3ymk2YFTFPaI1mCoENFydp7rixVqn58XiZDIpUJVK861gmQZ+VQhFUkwlUYRrIospw1P4o6cpUd4jgwMB/CaCP8Kqe3sIlS3TrYgyRhCNIHJOzaYwq+uEeUVrNcDhw0iKjEdXggmJ5GhQ8X45rZmfuY1luqYJ4SYlqgqLZlmf4yiiJgjMevQ7QTGhoxiiLe0feWhCIx1XvMP9A8MD9sVNnhm73Ts2PFcCksD1o4OEaBxhje1H61GSIZFwGkRVtcwIkK6trVhq8k0vFuxSNOU4oWEA3yCTqop3HfS7/o3f9VtXfv+u27ShOiOCRtD0nTC9ZuPa77fagd/r14PbZm5Q4H8OcoDyRuZM3+n6Pb8V+N3+ZaOdE+Ee1BLj39YazZyYe/+y1wjyemrVbvNCOvV2yw1T/9Lxu81G62M/aLebQaOzRM1qeKVay8X1wi9Dg4hMrpa3jrNkwDFlMGue1LgiGqYVw3JEAnFDoRuHmCnioT9SMvqUYUb11HQoDLUHQtKaSkmou6b7Kp7pKG9JZwkhMGjJRW8fny1a+8Pp2taL1vtyW89GWV7Muk4stHjj6Ev7x4vwz452h78l0PKYRkS0sJSzkbW5gRdDOFhOx9LhycnuKLZ4K2OtcRjDKNXzSbi6MrcaCr5WIOYzGggWLRI7hFplkNOapJh5iGrIcbj4VpuT0DeUQRUbbKkw5HojyWGMpVqrxEU6zFwPq7+1hCbqd7s7u7TN1OcRupZ4Aleci3mHcBezOuSemfwT6RSExCqHJaox5mLcnTeyi/Etlg9EokAI5mTfmZcravChcIo9gd50MbwnA0U1cTG9pE6u70XGIjQVGWL0gSAtEESfJfBfTNCqIkBDKZLZKsNKI8WgHdCYkgmJLlwcfQEXSQZIUEgpI9p6+JrR72hAhkICL8FjKDZYp8ryF3IRp1ipJSmex/jO3quN1rX/+Z3ZII7GGDRKPnLoaZKk+jX4MeydC3DBmIBsrlBAZkKcQVmb84loNDNz2aaz7xiPZ4duDnJGCsdNIR7LCV+EMGsoz4grYYg5EpxNEQ6hvZQpoTEVmYIVWyyWWv2jAC0UUT4LdQQqGpzJyG1A7JcODo+OTz6cnp0Xij/+/Ov9TtCjdugwbLxZ8XC1U3E6I5+o2xdwW1SkG+qJlnwBtFVROuPyhrlDXTojn9GYztinStMZuKE3X0DuUJ0b2BshEzNuoo3zfP4B5FGsbN795aJRCs+LjplGexvN0fNr3as6gtzdNYPeuUuvtgSCFIQxNPvQPBI7YmYSzcW2fRfAYfhOtCbnTtd+1//ViRCOz2n6ublttZ02/NFRFpmrv7Ny7TuFAPf2yIoEuLkZTUCiRG82kv/NgNzWUK85W19t5rzJ3Nj9sGKnys+aGwTLMIayeLVS+u8n7U9N2P8pB/bT4kXK2puTxRP9+qvGPVhff3Fb3fsbUEsDBBQAAgAIAIJWkki+DzY/nwEAACsGAAAfAAAAdW5pdmVyc2FsL2h0bWxfc2tpbl9zZXR0aW5ncy5qc42UTU/DMAyG7/yKKlzRND4H3CY2pEk7IMENccg6r6uWxlGSlQ3Ef6fOBmtaFxZfmrdPX8eunM+TpFoiFcl98hmew/4p3gcNSPN2DWexrjr0gnThVD6Hl7wAlWsQDaT8+fRX/joQnLHQwXS2fSZbV/MTSG8WUrk6bhgLy2iO0UpGe2e0DZf4I6psX9WuolqbZ2vvUfdS1B6072m0hQyMOH0Mq15gA8YS7D/oQqYQmQ7C6iIPjtcDijqXYmGk3k4xw95MpqvM4lrPu/IvtwZs9cNXO6B/N3gYR3Yqd37ioWgmHt9SdJPGgnOwz3szpmBhJWegar79sP5AI+N2QQ26zF3uf+jhOUWdNjKDVpduhxQxpiuvVjcHFG3Ow8bviMsLiohQcgu2ZTW6oohANGtzxA80FjPqSAtt9/wXVSjnuc72qfsULEeHJduu7h0KDccfiWiEsDFCS2Yii66L44ip9+zgukbWKTfzihO5vMhohvu4ZA/jm7cI7V8TIb2X6bKoLofqYqSGg6uewU70AkkopF2BfUFUVTlv/x28kfvk6xtQSwMEFAACAAgAglaSSJZRcFq6AAAAowEAABoAAAB1bml2ZXJzYWwvaTE4bl9wcmVzZXRzLnhtbJ2QsQrCMBCG9z5FuN3GbqUkcRPcHHSWmqYaaS8ll1gf35SKdJGCQyD/8X0/yYndq+/Y03iyDiUU+RaYQe0aizcJ59N+UwKjUGNTdw6NBHTAdioTtijx6A2ZQCxVIEm4hzBUnI/jmFsafGog18WQiinXrufp9A75ZPJhVmF2K/uX/ZmByjLGxDXaLhxQpXtKM8LIawmTc9GYW2wd8F+AWQNavwI8hhXAxwUg+PfFU9KRQvpmCoIvlquyN1BLAwQUAAIACACCVpJIuOc88l4AAABjAAAAHAAAAHVuaXZlcnNhbC9sb2NhbF9zZXR0aW5ncy54bWwNyr0OQEAMAODdUzTd/W0Gx2a04AEaGpH0WnFHeHu3fcPX9q8XePgKh6nDuqgQWFfbDt0dLvOQNwghkm4kpuxQDaHvslZsJZk4xhQDnEIfXzP7hMgj+TSHWwTLLvsBUEsDBBQAAgAIAI2quk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glaSSLd+K21kAQAA7wIAACkAAAB1bml2ZXJzYWwvc2tpbl9jdXN0b21pemF0aW9uX3NldHRpbmdzLnhtbI1Sy2ocMRC8+yuEf2AltV4DkwU9zYIPATv4POwoZrCtCSOZmKCPj8bxst54TaI+dVV3Nd2qPj9MyT7nMj9Nv4YyzekmljKl+7y9QKjfz4/z8nWJOZa8OSJ3Uxrnn7v0fV6xhuYypHFYRruyeYtReH1ISa2cahkzjCLJPPUKOc9t4zpwHdjGOUpsv/lL4o/uEvcxlfOq/eaE/diwSzkuZZfG+LKF0+r31OkGV8swTq0ubwVbox6mVsfWQIxwyX2lGgAEstwRh6uUndQEecw4hmoUBQqIcE46UYmkHFoWOtFUmO8EYpIx6ir1tHUjrY2jtkroCNFtmledrSEYiTEihABzlQsIBqNWDU1Dg1oPCA4MiKqNJgpQsMEEVr3zwnKkqBcYV2YMYHw87nG79+c6ov+9zuGc/xA8+wVn2dVbmzPm6vfPy9KKb+PTj8ehRDSNXy7Dt+vryzc/vnr3wK4mbdt+6unfUEsDBBQAAgAIAIJWkkjmSvtLRjAAACFcAAAXAAAAdW5pdmVyc2FsL3VuaXZlcnNhbC5wbmftfHtYU9e2r617q21R7O5DIo/U0lYtLRgiohKSbbFQbZVaxdQtEG0ErEhiiIRE8rBlV1oNiRQRkUd2i4qCJqItIRCSWmoCBBJfGDQvNYQoSYhJzIs81k1At27b/X3n3HvOd+79rn9AkrXmGr/fHGPMMcdYa6753adr02a+OPfFKVOmzFz10crPpkz5c9KUKVMLZ0wLHDkzAO4JfDyH/yztgylsacS9wI8/5a1Ys2LKlFbmS96tfw78fmHXR5vwU6bM6g7+PSfGntw2ZcrmtlUrV2wgZptUWOYZPUlu5p8Q7BXsXU16/rPvZqcfZM0bhn+9oGDlvPbV765QbUw9Hpvxl4WF/3j73bXHN6ybmfpiwddnPzvbfGhv/YyEdR/sithfT3tnK1Vo3oaSmhT6Onn/zRLHzyMN2ujIm1CD5nRNl36/IzG/TYNvvSdG+C0XN2O7iizdYP/9K04hQAlQnLL3PKRNYjxyA8rtSiaM9I1Kgwen6N/tHLlbaPReZlI3qGcHj9xS5mj4EUmABvDQdDMnGo3tN9aZLVpD8PsvWdX1tmSE60JoX8xz/zx5ij3RsD2fXp+3ALjnRbgrEQs5WpfXPzVwuE40RNpHz3LWamhBIldh37faavIaSGUyquO86GjZ/aUiNsJ3FUGpxlIMm3UFzFvvsDQfx3XtJnk4ZF2Mzs414bx+vefBetb4BlJWrHC0owY21ujv0PF2yqrPrGfpD4o/t3tCAsJhe5jbjN4alrvmAGr8OGpPyV7XNyjXNwfmNxDvfFZUsoeJNo7nAUZWFuMKyG41zEe4eyWSbKpbZ3XEkL1aMG1bygY41wC7Lhc4fpYooijGfudO4/RbfJYk3aceoIDteA2jHuHEI4rdSpEnNImgFtmCLnCdtA2tpy7q2W61IQBbdcpNR+FIlHyIB7bF787dosxuu1I0vc/QPobWLQFRWwxR1eIEwogHj3h9xAdZgIkTshVRoeJLm7KKX0TPD4iLkJwpr6+A5IS8AkqmOfJoDmtbxYocZaxc58OpCHvdQ2K4w6GrQB5kGKx+h5aBLNGZ6G+C3T1psdhKZq1EdBAaG+5MtvNUhzPQeWqZjlTCv2MrpuqLY+MkxHqJ1XHQIKbgVe0F1IGYt8RF7qMF5sTs5KOebZmRnHdV2dwuGbFBpTWy8mM1N+Fr1f5uhLebC54PBmiAGfCxZXHcAYpIK9KGlYLlQzXmM76TywTYtmp9yQ6vW+bsdUVJ8P0mKwUeFSdk6Bs0HCXVC9e1aXFfkOMymJWSGJ7K5dpMSiDZh3Aq6DZPGCl2kBUddD++qo/ZmravNCQSvaVvS3ukuC1lOztc+5sLcjNkNg+rjuJKihQVhcpYrNg1REpq7GkviJoPTjIz9QeZiakD6xsU7aYCYiY6z1/QRy7YF7JXi4/sRu1rzqyWJTeiUi9kslB4X3ssVi/PdKIAA62LjMDq/Qrk6pEOy1ItevhcZrW+0iAqEGv1JgNMSmRrl2xWiPsU7kwbGQ+EHHEP8WK5N2blBP5HsorZEnG4XLMvaEz0TmGaLd/P11vJwPA5fr25DCckl+M1uCy1dOnyBjNRSa4vFFqGtL4AjgcinD6ozTw+N8k2pDCbYCKikeyFOYwhvWi67Q1HaVxAFbsSYVdaoVNX7Pt7T8spkSth2vf0F7vbC9iynoNbt4bMTpm2X4kp2aSWHTzKFaMZhkIPZMewRWR606lAbBwrGcV3rmHmG5WSI0uzK2pWYJNguSH9dhBzX8hK9Ix+H3RJucY2T663mnzWdi3i+UPiMG4kE6qWKXi+oqg8T2aMQnxTEBkncN1RTM2NBcsWYrHTr4dFGxzn0kw4Rr1bEMk51s9xn2dJnCmasLejnQM5WhM5tFyh88FyBbQ22uvWriMSMfq3pfObxbzVDXKqsT8HfTci/vRIK6dkH/3CYq4GAAUj7BhjsxvioM9VIHHlkOjG37LZspOLp30PObxt1xCjOkUNdipoSpMJX2uiOM2hTXCuTwtbHezaLGqJZ15hyH7ezpiUrWzZR0dXxDOTUnsyGxTDgxUeT87QTRq9x8fFMvVHFKphnKON+TOgxAM9Ch4Zdt1hmlddwNIWEOvQeam/WrqOomz2fp1WRvOfzguL0ES7o/oUPAzZTBfT+SzxDcGbyws1FlrETt2SgN3edt6ggfXnfPJ8JWYou9qJp6il4kjnAL4XL8shsT3PvRbo11Ia14El5C4O45zs2/u9Ymfar/zkMSg1srocSf5QdBHH6kEzJA5wcdJOY1pFyBIPkqgbD5nbBOPiFIpdDLSemKN3LHEf3TbcHxMvRuvOeal6i40w7RLk21m8dHZn7xDpqviGAn7djxfuMPZrzUC5lH8OT7vR6FgqlloIgtD4+zpfJlz0i6nljWiUWUlVYvjJdHE5mUPn4O2+asR8nmBPXYtRyIlmdgE+mbtSwi7ZN0yi64/qqxTDbqx5ejB4CzeHJ0Ejhq2W0ZMhCxWXtyZRt20YmjVPm7FVCxEdrHj5TW4kOIYJ2cfEqQKhJiparidofZCxOmsgPnJvR4il9EyezDWec6s/ZinUn/Nqf5FWo47gDhQUepSx3N4id4IZlWeM4MxO1gVMxDI7TO07jPSQWq1sV0PaNE1AGdZ2sdRLkrFskDt6K4Qw0mFypqqlFFuRzGR1tMc6mElR81FXTU4UdcDj3oNk4qt2GJUIBxEhgzBZ4ihhk1bL0C9twMKdFrIoML6C81Z7UlTvUM1zX4TM3AyaHU8cNmUiqCsXt039gi05u4itYMSAjsZ/QDeItkPGEtkSn80ispO8poLo6F5inZIK069nKQpIEWikYAl66elhm1r4faG3pAr0knj2MrZEoe0IQyl6li6NlRGXwjF2SJswD/1bRPTomqg8rMc9hnAqaTBNpoByms/6Ck9W3hCTXo0SmwFHyRINmkQLofDI5NBhk0WP0ORrS5bL4uTlEPwQHCMS8RGiO2MeLLAUeUrA0TaLGWMhN+AamKN9DUZICU6AtzDEt9Dzmde1YZ1LUVQg2NW1aCMsRcT2DJgRwQn8y8Ac3TNUJHT7guZdWt5qCwF1jiUKgeAM3gQhPB/8LNti/FPwc9aFoReCnxFft74S/Fz6p4npacquGaK1E9nCbHr9RFowj6+XAV5Z3GTCsPzftQpLCjLam7LofxdmQsDenGySruqAHEXz3RlI1PAPHqv787JXCpdsyBPRJwR8fudj1PiVi6E0V/f0V8re8v1UN3NZdPP5RvQE3GFXi3C8Zfr5fW91dda9PHjj8mSnP/7oyulR491JhLff+nJjEWH3BOwvf/l+ccvypOUTXLa8sOpoRn1k5ATBs39/a6BZymBMgn7wfW5GXpp4oivvzVt1/jHgwWObnsH8N8F0hHdZROFzZAjAe3E6/P5XH5tLNJ5YtUftbKiCNVm81kxbXRH9sdhL7urL93vns96bLsIf1u+8D0t9jHLXWzJ+r0kCscT24OUqzmP69TS9K9ogr9JTV8fx7/9ayt096zHrH2ycuS+bv689/IPtkOee44m+6TVUGD8fcyVsOXYPQoV5Ekgxq2yzO65B6LVKQjE/s5Eoit3K2yCDsBWEu/xe327Pk/KxSVMw9ZsH8XTDT+DlnBJEcsOT/eGCnyvDt+xhQFrmLufgEcmCJ08iZ36Fw2TIIB3suctT9Osf62050DxvkfTM6DJRRlFK3l3yk7RRCX8S8TKSxSePzqz/wXbqST0Mzg7Tb7RHoDVF+6SX3BseG1Uq3DGDHqTRaur4d/LCVNvuhtSnP6mHln2/LOU268Punfh3Fy3N+TfXuBbthv+rFZ7XKpsbtN1/zCv0j7sP/08JR8N8D67qdNDlrD9S8pWFpU3SpseOutufkbKlLmi4y2ump/9xxxWYeOLoH3Z8qFh1Yf0fck4dLJr2b8QhE8JhRX/IfHfRvyO3CTmz4Y87xF6f8BQ5DfVPEQ00v3s693PNS3H8T+HidoznaZptU29l7a5sexqvoKy78+6J8qdbN5CtvcUzvy3+sMGzMOf+tX81nr6hhB3xF/PXsGKV70mGTlE4NhNm+e0V3RGi1FpnUxY5Wx7TLG6k70tPtm9Y9m5DIwyZosf9fxE+f0iTJwrdAweqUVR31lgKlm8R6fRHUS0i+70O7tUn9RqVJUt2Ki8GIqW6mHTnu/mx2RT74HTuco61DvwhaKHGKXBmwQCvLTSWlOdeCnb9Mj1WI5UPN6+AVuv31COfcLzLCSJpAeg5qDVnBkwcpTvrenA1HQVzD1eGqkvyQGQU8fY3Em4nkjA3SXb+cU8f3G0WSR+4A9m21crvgCJGGy7HVesc2tcYgXQwlKda0L1lDMpWhH6jMFj7+kx2bavI7m5v5LP0CZjKDn0Fs1K2NZMbJ9dZ2pyrSP2moc5AiYBmcAYXsD6GN+F8YZ+kKWTvi+TrmW1PgvYNbSyvB90tJO1r72mJiOa4+tsTU3/NY1EcVojIjv6pv+Vt1p7RUxKDqGWluAj0vI0azP0ImKQ+bWpUHLfXjr4fIUsU5i6uS2aSjXwWigtGb27IH+t8PyAKzQgIWVCjjx+DwnPZYJ2WbrAt5WG8J8kNciKDRyX73bAH259wUiY7BIOGKfumJFL5SdEozHlKDlrUjfNtDyEu5IJL0X06Ul3mYbF61nckpZJK/07rphcqyPx1bPBAQxpbdmuoamuiE1Sub/eRuTJskuBESI12WTln0DEOo45VilW02IWyIlpNlOBfVHDpMC4WrdgYC0brwu63lXuGCSmp4szD1vxpAn4fBK3xt8aPF5hrFSPyQwbx2SOFbqLyJ0qsnBSlxXF20Gu1g1UkgYJZLcLP7TYKcJvgG9VqOIvM1voHbacEgj2uJwZpYz4dnzUYVu207e81nZwDejENvbi/wNbXG6irT/t8b8qPZyLUa3mYJDiGJTGSMvOMnyjAm2WUNlbaXNmXMICiPUc+bem70hVyXCQVIx+PjT27c4i1MwsColdgETNG0rjRjWrqJUlPNZLEQKZiaCthurQL4pgYvK9ILB0jHTMECtYh7WC9u0hDXEt67a7fzZQt1PF20t6C6+CkWe6E0lG/eLTFc/f2v5hnvViqxHoaNe6ipBkjHZbVvYfA74Mb0dN6+CzFcTqF5yPSYNIFTgWzHpQm/pY4aPtIHpl01WVxmmxRBWAoOmdYmzZWbVivltluzDoKIoltMvTwuOVz0GouKjy540lNxaRoCR+d7tv7ueqdqVmpgp69XMo3OWOVyBiGgYvOnnYhZK+2Q4mhVy0E53uoUcVJf839qL9A1JLYqa/wFGjMfVodzslZvkah/4nm93C2YhKnXeop4skWgOfLoHIdniPKSCY/S0GfwfwnYb5L1JBtF+rmrTLH5q183ITDt/ZdZFIfNAaLqKerK7e1Wki2dJkp5gv8eavmVOd9IN032n8E8n9U8v2Ha8az15ACa9UBM1mfNAcrcI+83XWeq95jMHHWCNYCWpqXaTUQX0G5fp0TSwWcNOBOTV4Dz/UzyvPzAacQ8JVVybA9+jpZ1/jRXSGTKqihF3eQNIDfGRcsOq35y22XmdSfIv5sPhBKvV9ajSodze9W5T0sLG/KBY4tHVcX1scTR6rqBqcQwbqMhkH5t50Dk/aoaF0biqT+5guUp5+57SqPSeM3FT7olMFtNbJDqJix2Efz8xp305Rmjvl6MMViUJxZ1GNd43twxaBHYXw8oORManlZI5D2bZTIJkOgqAPttf8MjzoN4oxAVAGMExOsllfcFv+oQaTa9ijYGAJF83tCEU4DGAxyy8U4aqv3Js75aIrY3jmadgPx4IfQqqlghC7tBrN7kjtuh8Y7khgXvFv+MalEEY7l40juFo5g/Nb3rJ+EMCFDfHLYodUaEaI2nOey33c5g9uyG8wx/CzPLpHLXdeARZc5wDgH5Sc64wBrHMpgdfWkwQtJWcMEZBay107qH+3Y6oE4mdVOLth8woo9OiYkKNc8dMTaw0hN0Kc6icH6bpYM7jGWbvZuW9mfE8xOojKtlY5qvdyENuocwdRGp3Dbm0WmNK2PTlewO7KOe4hZ2C779U6BCPR8Cw6bS/81ruvBZyS3A2dzGDhCKsndRvZCPvVbwICl9GNDISWqKZ/cH1KLAsbl4Mzxq1Szk2o26Xfv9ypOeDjgYubDGw3v5Nztn32kFYq+tUgkg8RmFxv7TWJ0MDGtlicHagUs6jASOSLPbEBx3pWLtwcymCpkGYPdoXIRN5PYTY6+GA5fm++9EEo9G+HIbePQVbNqPa1Qzq0Iyhie1RnxPppegX5vwCQu0kKshvb35Gl9u5bHauZy1BHdo+0wcDQloI+Sk0jiiGaJimr6pw/I3+/WhiUgALcM0f5gvs6X2XAhPqvYqFySreOBQVDYiNW7J4MHT9X6hgR3HjQrkkfbEH0NX7XPtbPRSYTcdiUKLpJCduTejeB+R2eAwFepe/v/WmM1OIJ34NA74zQ3Z/2okNjcI1QPmCX8LqAVbb5YlTPpYu0YbUY9+pIyMbumptWQKZJa6kRCIWnQZIU4o06YmOcQtn6o7mRxJPpaBOfHCMSbgsgkLmf0dPa6Zdk497102nhktUwkDTlJKsmnH3G3uiA/MpB7R8bLSB/qN2ZbOn3QPhX6ERR69+l9fT9FxjR2mDKqmxRhSeKYtWJx5yihqux9RJ8/6N4RNnY+/ShoGTQ2dZ/INARqHIWw5ybkofMy4GPtWftkCldiUrTsh/Hzfaqtj8QW44yfBEqIazoF2nUak9hgu959GJxDOwLeyjSdrEHmnvCeHNeGJQVS2zEsC8nElMky24SqNTkL2H5+YeLDwcRWhL3kBC6zDjnFQn0NF/r6iAkfIChMWE495gsqnerVglHemxzf35YNZ8kJ1/o96E8jENcbJLbVsnUJ8QyxyyVG+BmSPLTekVFXwlszxqX1h7R+CaCYiA/33RmVxRSXPvLE8guLgIsPCkiIamxaP+QtRuv75YqMbl1Bef2XMJGRwOzwhRHXe1rxIRWNOLereBl0X643wiljHmqyaM1aKzHgxSz5dk+7drDJjf+5y7cw/lUzcLqw+GFfMJ9NO2t5UTqfRbYW/qOfE4QpG4Bkp6rVApTviGun8fQw/Es+4qaQJbKdxiBBTN+iZGNMhBOdR0emn8CRpolNLXC80GT+0G7eLhVJW+ZyzXB1N4PfPUdw/xur7D297GGguWpFjypuF4aUesAF6Z4f4kvRCbtPTGTpuLbGTX20mqRqZCFrsRps0qS725EqdnyUZ2tfzLstL5s7REIZz8eNh+5k4HAAdjum7NKheefGi5dET90ehUb8fcShtcRoHYFs9rXjjSH/YO64Sw/OYzrWJinr4fzJVTRGAGO1oZS7KU8ddjHtyjxSDtauP2zLfRhMTVyAORVHcSeubEFw6xIfxm+MkGbn+DOWDUOcwZHtxUtI0IcFk0NCG2qaa21vkJFHoDpWlrT6Ub7ZFLxfqTsorgPnCEsehXJYMAzElMHY+gMo7xdufbXtURjX3rPLUXFpgTNuPSsO8BY2PLqG7LPR/DLJPCYvr4F0wmuTkOIfglvsVz6Oq0qJkmvTbphnPcoeTCW2gcQ44N43yGzScVhi7qNEYHcGwns7NE7w4Hhc1RMpRRbNjqRlNPz3ZB8TUfpiscBWP3l/N9AR4IWITwRcW3KD2c5+fFWHXw6Mo+ZofGPFcVRXNxjevvJKRZ+TIBDbutSPc6OVyGz32/dcAwJ5yz+p3I0nrHZGT5zfNSNLtPYedVKns36QDC1UMSeZzNsNSjruqZjo1tK/x6KbdiMmtVh2Kcd4SCoEe29NnxMn9Fovgv23wQLTeZbPeLFa6NVN5x7JeyjOsK68PjiBaNrOkb0hKVfWjSMAPZBJNqLBnUTHjbyPAz0ADNO5RuhDyfZF6LzUi8GH4V0RmfGibbt7OaQ/39wf/6KON4y8N0NX8p4G6cb7AkbsQvfIWLZA7Szvct05EBrbtfxRf0KhhNxr/UPn3i/9RFT9Gue+dxQp3LOsbXXal2REVkIuRnzphrPuYbfYZaAkm3naSFW9p9Dt0Pylf0bl5XccgGhLdv0S9gHTlkpDoQcH4LKmNYSc8YglHvcQp8vxNzfxSpaBp2/ojLjP5dxVViO0clJR0z9FUnLyUg979wyGVUIWlw6EgfEeekUj/933C1XtpgXM2ufmo9NT++ksEMFKjQUzq5G7TyjfYSbAs9Wh99iHERq5G0quV0xmOil39wSiUgEwIPXdrXk5Xl4AzBxQUr13S7KreADEFVKlHTwCWmzzt9OiksB59NqFTEh21lGDSPEl/86ajpYJIVMIHVEE4ydacR/0k5GqKm1VrQK5aRZoW1vjJ9N6TXZQgWioxoOlfZKM1Z9rDvmRZ3ZkNJL4LZg41TdWfSKN3QlGg4GmXwl3OY/sXzQ6VDMP59k/cNn1su3Qc7nedvd1R1UtCF+4aVqtBW1ZqJVSh3tNnLm7C4GQFkV8s3TaG/fqJE6RC97c5xSHreSm0KoeqStQZNJjQPOdOURQd78/TQrt38bv/ehv5ZU8DH8UWrp9TPi+XLekEbY2NpzZCf67NYILRnUcKIfgvZvAOcp+56fsA0pMiQ/+yPxNjHrQ69DUkTQJ9BMRMWeEqMv1J0shv/xGmDFQgAcsO37yHvUwIPgkMsP67gDkIOMHPExNnRHJ5EbSrJktYqU6jisryOV8XxmFdENrzMchOwgdF65OjOiID+Sn0HnTqiBETNlhX8wybvQAYcMnPKA9NlAVX7LsuKwkeMxFJyArGZ7hVvHZSq6456gVJpq9vA89FifRFrDwgRj87Wr9p/66EdnIQYTEHXWDGirKKG16rI21q/Trsr/hR8K4nCPq3CfGpU90izR4qeY/MjrH0iayxluzO+j1V3w9D7lXt67vAD/yq38JARyhf/xisdCjmm5etfwLd5TMuQf5dEjiCuxnJEjKc+JDZguZU/z/Xim3SeNRO2P9JqGPOwe4g/IeOECzpvt7L05HuFbcYkichYImW1e92fKE5N1djpv5c8w0wBPXQLauuvUP69NBGG75Lv2Qdsau99zZ5sfEf5S0LL9N7flXLQ4ueD5i/b8ceON3B/5CM3F8CbPY4xT90BP3R+42T6voCXOYsLTa0vEHTYgsvwC/M+sJnhmlH4UlMQeGSIiixxq7nDHzza1G2BK03nftyQkh4du/t9qG6PXOp8FFUjSUoE5/JviZ4GeC/43gkiOttldYrt+Oj3Z0AQ6NX9HJD+QfWBRX6OvH+kewh6tRb4MNyECKGKcRjGpVwzaQGvA7hb52hQfoprlC40xxiDm/p2a61mpbzxq/pmPVTiTG9pKFU3XXw17ALs9MbY4Vrp4mteDY40R3JtvjDlF4dk6XmsRJOhx28+8pJuUYvXGATpjp1aH8Oh1HHmnpQKAVrYs4e731Gne95Idd/B2F9G9ICK6k4DN7K742k2WwLtVafa6lsTJxv07BhLIlOTwMrBrnPugZwYnR2IlAOHHbCHs+uBqpjelc+ntNtq0PlLr7+33fylcpKuJEe49Y82MlH4WBZkNfpTo7NV3eMDfkAb9eYrWsxwh9YRVf4ehnQdu4iHcRGJY1H+4Pezu6XDafkzkglvjE6HJZSY9PTOE25qqlJlsYb6Ad5uzFS8QR1TrTjo+6Cv5AiVv9A1LTt4mVopY3yiBRJ7xHIfHlljj0VtEFS9jgXzuqvyqEjYWl2ggJhBEeFnh/gH5Ya+udwRPGijzdjvyzlBKPRaQjwRcKGR4zQqq98nuviNIPbcqK0nbQS0EviHXaqkrQIryb8GqE84aEydZnVGlfq0V/flokNeW0+sjNbbIzHTKHyYRmSmzUwXaZ9g/8TEoyKvuKQBDxrWVj+Cp6HSlne6qMjyqvB6VwAbbeYQNxa26o8zyODLQ+g6XRXv8DUrqhmq9wHv9GZ97OTC54KjQ191aEWZ92E7plxLRY9NtW7xFX2CJbtJGUsV3NDtgIbdUOskCpYhsYGNO7Wt0wpsVMw+iWaF87RipRIsCc8cQkG1lkkxR9mdQOj/0jTYuk/L5CT6MONIezR/eFc78IlzUmjHwVOi13W4SOgCb3h/EotB4bKOfzCFkcs9PnTBKb8O72glQJzgPDwEUn5y6PTsmJiusecRgqcNBq/bhJR5qlxd+EC8Vnnpi22Ttmv4DWtyb3D/WqBp8FrGeCnwn+nxe8UrSWYcB6y4Xrns5EuwCfOS7t5VufW//lLoR8fiBTLgx7jvG2xpD1VIKdrXphevVTRQXEELxHHke1JdLOR6za2/m+RuGOYv131QlND8yAT6i/dazgceu6z0RnsTSPIuJaE8J3b7rw6pX0x4h3DtHrxbnGa088Wl7bO0TaKVprannW6Fmj/0CjJnr95PMk4u1vDugbSsauTDxLOtri8eoRNMu19elZ5FtTwe0PjOdl8PbcLJI6kRSlUOjlLXAzmVrM+724dJjlN92Q2yqJQzHq5SBncF2R5KtFzu/49RZ8DikqEfQOlyu75A6uHBJ0mYNPk0q5Y7lPuPz3gXiBWU7IvR9cBgjmOytztdnZLxxVDMsLFD9Aum+HfeDkHOn3sTswmQKKMeSsFq41XXZof8tA58GlRN1oWEIAYKiTorQQeSaHoZUyplCw8E8BRDk0xv67xfXItJGqel4WtY6CmvYr/2+L5XmZSsEoPrP6qwR5kFtJydl+hdaqHHHrWUJ+ukhE5mc2iHuLGsl05XxwtJPTUJLam5nY8LE6qlHXTqEOeBZyw8Fx4Hx6PegTm4PI4MmIDH3mE6N8WyBDLQMlQUdylArhzXPvTtWF/Rk6ZYSKfq9/S0fkW9D3Rpa4E5y99kb6cTcRNJtbzbRAdQI3sRECH1nC09xt/mFJ6bAjzYgXQs5uROfZlevh1/3aAmwJ+3H4wa0OZuBFxohuVdE+aTP/i/jGLdO6Q46SSrD0A+gNyo1ZDZ6dtMhypw33xeIoGmrfAP2QtoqF3qBSU8neUYhILNGRSszKpxyI0DdUY8F6tzuL+kwtQNhl12WzbwavgL6/kV8fuEIB/k72Vx4lR99moWa31lQUbZhZ5SmshcnI/SaT2NYnf0OODQdjAaV59e/NzQBfle46Mg8bJs9o1IW9KY55a/2+PsiRMVoEtUTlqrDy6+PfGEEb42QxEPFB0uDQMri0PX0skKCSTpv21ijKZcUIwgmYHMIfwSsZLQr9ET0XnCprfcpBEyOToLdy7io+Br0iVnjiXTl3JbPDQM9xEc8jpkkzuYDFRWdqqQpkLiZOpi2nNeGBiDZzHr1fyxTfhKsXMM9T2DxarAQ/lyvjaJeNyC1HPM8ldBv9OGnXU0ihNvCCK5D/omEamkRgAG+6BS2xcjfyn9PPbwtBgRz4UCvegwoXjpq8cnFR4u8tRho8yOtSDpGKnz51tdV2I4/VFREvblkqPkka1N2b8HFYw57RhYg71JGn3KlkCEmQqqn2wUBNGTU1T00LLltzt0nPP8WVm0yAO5X4OROBgNNN8F5zZzxFGUevd1vspiHQROzhyH/XoE0snRMISXfuNbEE5KTg0mKRFPp4JfB36+MJUYpTAecHv9kcK2t3D1emZ/vLvosvHBk3uU7ZWp5quRCd549OcScmQrdhANNAS2y6O+5cnrE/JrlI/fSgyTFea302dTxr9D/aKJ5QmAncQ/iansr4ni2SegbzDOYZzDOYZzDPYJ7BPIN5BvMM5hnMM5hnMM9gnsH83wHDd4/Uho6ErNpT/OQbSURdFTKW+qARnHwk4a17TbqdPaB1/4TpD67ZPRC83x46MnNVRzvsyY0k/steS/rDHTM8GsD/58ldtfL+q96Kun2s1ZakcUsvgn2XwVne61jf9YtlCO/tideb8ubLYmRxMqiMOw6bEE9TvN9886ux/TDAVYpwlYabMngFY9AxVLIjq0JPqy1RlYulWLI2fI7QKxFmwm/gq/S1+iwKPHhxHYdDtbfkeb7oLKvoepe12b4Mq1tSXHCgk+FtyNbbhKfCmfUs7/B8yXzimJXfItNvpYyuZ3VsyOI6PxY++HgOyt2HVBe5Wd5eVibM1g+thjtamV2GPRiZJE7odcj9wRXVSWyFXzBMUBjarCVLMM4zWIohUl4u4Xg8ewZZFWkWSC7X05MGv0JtCM33AL8m7wcqltsHFQ3TAzpSVczhJO8XQutbJpb467uqFBucyV971fDROQvURCO/5ePChmK7G0anpyJsUAR+2RsZcnOy5bdXzB3vpXwZKzv7+uROXwY/Qckgm6CFI/n+l4T3X8KGNoBeFZs/9HplgLcqpWisGoXXKDGZ1Yg5oNl4FbGkRLPanje8jkwfI7gzbS73+ToD11myAeN57TbJaIhgPKJXOLGbgKaEcWxcyW32RKyiMsG6AwQMjLAxfZR9Es5anxPRd/cQChqVwb3R9+nGmetIb2sIW/rQWXoLkejuwJZ185shU/PU6tCvQW22kiou9FOm5jzkMEOhk3UTj2NF3aaWRcENxNoiPilr8dPrxiHWZXRup0KHj6I1YPON5AjODKG0hZscGnCmzmgEb6OPot/eLKO0dMguDzs7xpXpW42wyy6cxsCoBEnaSgcz+Odsll5zr98Z27iFqmJeIpXwR+NLh8PCoXMZit9ctoPzcMC7A3yNT50dUMI1ZgXXpt9N6ITswcSVXMPYMugp8FR7Kxc2gTgPOIy2F9dHN8OBM6PwtEphN7yZJrw65D4ouh/wlCqktAC1Cdn7y5Ls5B5TC9UsGuKB/VYHdREd59kKyy3y3DhCDDhCmS9M3qUyupPpox7Lkg3gkgD9gpNwx8YiluJTys4AEr4a/CXcKrzKQ1JmtgVUvY5a1zXuxfY9QvoZXNsWv0u3J0WvzfCpz0QktYhD0Xp7xpOiWsa7NJ4uq0O+blJk8TDwRvrx8bk7M5zLmgPDB7FAOC1xq5H8EZrYzA63NvYiVe+k5PnP/Daq2TFM0KVd5k61BR/+6bRpg2gPloDRObTiX9DekqO8nbDrl3y19apHXRlttWnBgOsiC3CzUPzx0Zb5oeRBsbp5DB/ezOzKUDWNbt0nPQlfEvCjZcEHpii/b6SnmdMdYBntOY/wnLcadmVJRFKKvGts6waWrLtDOlQzD+8NZ5WALoloYblDzE8DPl0PHS/X1Hqz6Sug6C+oqPhU5oo9dJa7iP61wjOMa4v+YprIRHGUaq8bZT0LwdG0WKw1c2N5vdBvEFItdg7Nd6HYkz6uRfi11jboBD8ofhC/alC3jmIM2NOz1hdQDjg8ELgyKdpwDfE9oLwUv57yftACm/whw7IP7D+3z0LrU/p2LU491mKk/Z0YhhAIEktgUfXkMzb0HYhoAJc1TYTLyl6zLFbjn75fNHs5huvrCu/eFivjqA4e0ThHrUvt6GGIeO+eev2VmezQlnEqPWJLcEl3qfnBAQm3BUmgjl9lCfix1cVAN3KCGLJX3BugaUdmRU2wPh98qVCtm52pcnQ0M2cGAi7bil2ykcblMfhbtsUhVixlyzQkrlxnrhH6FEIfW1hcgD1fJWQyxCepL8YxqwxWg7+jZjS/NUOV947sbZbWcc4SYSMN+8hRJOH3BptdolBw0MM4PMmv5nfJ1AtRB25v9fvWoufvMjSbxWHoL/pWfK56x6o1KbL33DteOOM03HHd70D2flXXivupC8NHUM9MuvUClmKB7Ifw4rxJngwrNmEjjcNjt8wtRfkbijPcSXojzuqUZyL87Hag86bru4uQt9Qr7fahgHGgN2cx3CVOxzmTptepG/d2JRUAmKO3oeWcNKTT6TUstWvMiwnPc9nj1H6gdHHfL0hVbnuz78KmgNZMBc4OB1fh/9upicGw2K+5YJK/A5SSRm9tmhwPtjk0yxyd5kvMm+XPxcYXYuLC0XqHuQL0jjg9nFERXwDOw/L/muNp7lUm6sxYhSIbaU+4EWTVp0+M7dxhjJAjRRQrSW8+gTaqmB1ag4JiWluBCB+UHwvM5Jgsu29p9pmaUm64TQTkL+67cLS7bZwmCYyHn4W+jfJ2wfjPn026Hbi0Byg9LEtY68M5RtFTA3NVbZoFhUr3/FDAvxmPRaLzyMGXK/nkkL2nwo2ilkhu90jYRieN08kezT8XMGGuwlWXDkpCkyPFJiequ/1MK5S2pJmzKpCAKDtGPbhDwNZTbHAb4np9B9B0enxo8yBlHxtHsecfn/j+rht8eX3Zw/HJO+WH49cvpKH6776O/q3/pY8KfQS65PM5HgVdfOrmLLJ28B9acz46hH+G1dcyBq208kZ4OpvkpX3suUlO03QJ5P4JU8yHXEy+kT6afwVCWOL30ADznOAbsDrwt2cyDxuaPVPMGykIRjOQtj1GzqS9Stqgip0IE3l358qRwo0T3/UdhdMyqpGTboNpFsqU1zLKgXZpmFb0aU388yNNs7g02dzqvJ8UNwU78PRj7gTnmvO0hjPrKWsCw7X/GMxsIelt/B1GJbWhlbbuikMsx/scHReG3ICiWGWISrW7N8RvGwk1VKbDSZbgFltzhJZwoWWW0BojLLQU+6UaHr/88isjAX+/7J/d1ecCV27IAk9Gjd3lhhZUzGSEi3SDZd7Qfv9gA7Jr/Pz4UHCf0pFusH+Xu/ho7UcKJIGxAhuGVhIvDIT5HbT5a85fwPCvQGiIcMSvAiDusGblpFdVivQQ6hfx5ibLzyAz1oy84Yfu/tJjrpqlNXhOiqXeGycF70Si9VKu0Gc6IHQ6/WrdP2oQJ5FulcankiiG23jp9s9/Sd+gYWo/7Rp9+36JVvy8Nb+IMjkML/0sVDnkqwMTWUA3dOD2R4oLUOGIz2dqfEj44hzUe8Ba/Cunwm860Hl0Yd4YkG+Ug4xtnNldY5p8zmcP1Woh7UTV1GDiCQxgLwbTGUlyxnXwHvsbrxKJ8d+J83+xbNfGQoWyac97t+YHFGii4cgexJIqMqe8GZj+5eT81OeiuVIVBpFH+5BYptiRfxjA9Xq0tLPNCuREII7wBXLCjW7nUcNq1aVALNemXboaNmW9v6FKfDPcecCyX7pbxfqcv3oyYFS2yUge56hviOeLKKPXuMeH818mJTlBLKf/m4+4EMKILBBZjkAIGL7XKqlGNAgioRwt1ndGWGTB+geEPJcMcCPwYq/fDPh1COQvg4W/ZGjiEtdRECIH8ELnjvv9zqGwB9Z8ZygcOaHXjMJPmczNWbRHU4j850gYN4N7ZnKqG5cWC/BW2q358eeKGtF+TK1i2LxBIYGqdVZL8RU+pcrki/eXS8Szic2jhslYnA/Ye5jn9VZLc38mAl7WpXwHVcnvol2+TKzzUiiZSwSC0CTvLPf5g4hXBuXoQH5RAdz/1F8uNR0EuQd8ocBtRGafwmMALAi/eA5wF+xrLPxE682YCjZvoAiVK+2+sGUh4n8csQIhupKdYUBszwINdlAbMuHKV3tvH+3u6IjNqE6bsIdypWCJp1nxcEb0XUR5P3QX1za2CF4PBA3GmMxvlPVxLha9F56EDCR/Z4SeYmBM18JrS8m9bvAtPSxp4/ZKdgAjGm+tuSOyOCVhzLJ20ClZE3DRFD/4rMV8LDNj2mVLvGftJNq+UTQ2w8lj+/4Ka8ZsnozRjjTagzSdBss4Pb48mLecS6daK3Xy2x30+vDguomk1P6TotYhzRgHsAuz1QwbsryEv97uK3xl0KndmL2iBnhlqwdtWmjWv31f7qvYOwkx8+HIRc6sP9VBsbcGahOp6mo6IssfqT/ZzLkQcM7GPhrFdw2MAgeARFLPqblOYtOoR/dOwJkDKVrQ1NwfJoInJuXh9YkCS3nZuDPJfHQ0/2wgfp0UjA9yDqNKaxcRMBsQogZaOBbB0J0zFXjDPKqNj2gytbRjVkgg4ulIgXGonOlODG8RGiLW2d0Bost+lNH8Np2etl4kLde4yjULgKkfAmMaXye3rJXfJYQDX/2I8l5EkcV7Rap1j0S6nUuazb1p95YDJ8r0AWq7imEMYVJ96SheE+j0YqbVfDYxKgksjvke012UrXvwTRz5duHQDWYNlObBAqYDNHcckLPsGE7tD25AYZ7rIDYJASdAdQdkc33RM0hGMj2gR1JUgHDxx9SjbeMlsnXDmpOn4eYzyhMd5nXDzvZxfnqRttXGZo/Ks74FLiBc0+cE4+pnjKNVyiXOU1EvuU55O8O5FsRnpP5ab23UZImBU8S9vsm0vGSwAnV7T3jcdZ5liDQHOKgafsn5M4dismrGvJfK4BsYtd1m/5g5W/0Od4DSLA5WlLduD/85Mi0CxulERhbdH9DvnrwaxLXvP6bY1ddSF589ojH3M80jct8ldzpwD9Hltagz8+4Gy9D2rOIvD3QwascynD6b8LvKgL3vBOIhf2LDh0B9lc5PiZUUDU5uTJ3w70ra+w3Bd2x1r03sKVn8IUHq5Nuvb9ZVPf7tdYkRsZyJwrc95hxeoL8DyFompXS+68ntiEi6CviEAJc/bwKB18detqfE+Ali/DIzNvjO8OHiCaSlc25Azuf5fzpwAAi957s59uPK7LHg8VUfrl3J/mDL1/8LUEsDBBQAAgAIAIJWkkiRgxoFTQAAAGsAAAAbAAAAdW5pdmVyc2FsL3VuaXZlcnNhbC5wbmcueG1ss7GvyM1RKEstKs7Mz7NVMtQzULK34+WyKShKLctMLVeoAIoZ6RlAgJJCpa2SCRK3PDOlJAOowsDYHCGYkZqZnlFiq2RubgEX1AeaCQBQSwECAAAUAAIACACCVpJIWn+5mToEAADhDgAAHQAAAAAAAAABAAAAAAAAAAAAdW5pdmVyc2FsL2NvbW1vbl9tZXNzYWdlcy5sbmdQSwECAAAUAAIACACCVpJIYBZhItQEAADyFgAAJwAAAAAAAAABAAAAAAB1BAAAdW5pdmVyc2FsL2ZsYXNoX3B1Ymxpc2hpbmdfc2V0dGluZ3MueG1sUEsBAgAAFAACAAgAglaSSOYBqPW0AgAATgoAACEAAAAAAAAAAQAAAAAAjgkAAHVuaXZlcnNhbC9mbGFzaF9za2luX3NldHRpbmdzLnhtbFBLAQIAABQAAgAIAIJWkkiDgM5eqAQAAAMWAAAmAAAAAAAAAAEAAAAAAIEMAAB1bml2ZXJzYWwvaHRtbF9wdWJsaXNoaW5nX3NldHRpbmdzLnhtbFBLAQIAABQAAgAIAIJWkki+DzY/nwEAACsGAAAfAAAAAAAAAAEAAAAAAG0RAAB1bml2ZXJzYWwvaHRtbF9za2luX3NldHRpbmdzLmpzUEsBAgAAFAACAAgAglaSSJZRcFq6AAAAowEAABoAAAAAAAAAAQAAAAAASRMAAHVuaXZlcnNhbC9pMThuX3ByZXNldHMueG1sUEsBAgAAFAACAAgAglaSSLjnPPJeAAAAYwAAABwAAAAAAAAAAQAAAAAAOxQAAHVuaXZlcnNhbC9sb2NhbF9zZXR0aW5ncy54bWxQSwECAAAUAAIACACNqrpGiiTiqPoCAACwCAAAFAAAAAAAAAABAAAAAADTFAAAdW5pdmVyc2FsL3BsYXllci54bWxQSwECAAAUAAIACACCVpJIt34rbWQBAADvAgAAKQAAAAAAAAABAAAAAAD/FwAAdW5pdmVyc2FsL3NraW5fY3VzdG9taXphdGlvbl9zZXR0aW5ncy54bWxQSwECAAAUAAIACACCVpJI5kr7S0YwAAAhXAAAFwAAAAAAAAAAAAAAAACqGQAAdW5pdmVyc2FsL3VuaXZlcnNhbC5wbmdQSwECAAAUAAIACACCVpJIkYMaBU0AAABrAAAAGwAAAAAAAAABAAAAAAAlSgAAdW5pdmVyc2FsL3VuaXZlcnNhbC5wbmcueG1sUEsFBgAAAAALAAsASQMAAKtKAAAAAA=="/>
  <p:tag name="ISPRING_PRESENTATION_TITLE" val="InForm - Add Form Record"/>
  <p:tag name="ISPRING_RESOURCE_PATHS_HASH_PRESENTER" val="46f9f15c5e9ae53f89759084a016b3d02c3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738</Words>
  <Application>Microsoft Office PowerPoint</Application>
  <PresentationFormat>On-screen Show (4:3)</PresentationFormat>
  <Paragraphs>126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MS Mincho</vt:lpstr>
      <vt:lpstr>Arial</vt:lpstr>
      <vt:lpstr>Calibri</vt:lpstr>
      <vt:lpstr>Times New Roman</vt:lpstr>
      <vt:lpstr>Wingdings</vt:lpstr>
      <vt:lpstr>Office Theme</vt:lpstr>
      <vt:lpstr>LUCIDITY APP</vt:lpstr>
      <vt:lpstr>Introduction</vt:lpstr>
      <vt:lpstr>Logging into the App</vt:lpstr>
      <vt:lpstr>The Dashboard</vt:lpstr>
      <vt:lpstr>Refresh</vt:lpstr>
      <vt:lpstr>Inform – Incomplete Forms</vt:lpstr>
      <vt:lpstr>Inform – Incomplete Forms</vt:lpstr>
      <vt:lpstr>Inform – List Forms</vt:lpstr>
      <vt:lpstr>Inform – Add a New Form</vt:lpstr>
      <vt:lpstr>Inform – Add a New Form</vt:lpstr>
      <vt:lpstr>Inform – Add a New Form</vt:lpstr>
      <vt:lpstr>Inform – Add a New Form</vt:lpstr>
      <vt:lpstr>Inform – Deleting a Form</vt:lpstr>
      <vt:lpstr>Report an Incident</vt:lpstr>
      <vt:lpstr>Report an Incident</vt:lpstr>
      <vt:lpstr>Report an Incident</vt:lpstr>
      <vt:lpstr>Report a Hazard</vt:lpstr>
      <vt:lpstr>Report a Hazard</vt:lpstr>
      <vt:lpstr>Report a Hazard</vt:lpstr>
      <vt:lpstr>Add a Photo</vt:lpstr>
      <vt:lpstr>Add a Photo</vt:lpstr>
      <vt:lpstr>Add a Photo</vt:lpstr>
      <vt:lpstr>Actions – Inform Only</vt:lpstr>
      <vt:lpstr>Actions – Inform Only</vt:lpstr>
      <vt:lpstr>Menu</vt:lpstr>
      <vt:lpstr>Menu </vt:lpstr>
      <vt:lpstr>Menu </vt:lpstr>
      <vt:lpstr>Offline Mode</vt:lpstr>
      <vt:lpstr>Offline Mode</vt:lpstr>
      <vt:lpstr>THANK YOU</vt:lpstr>
    </vt:vector>
  </TitlesOfParts>
  <Company>Cruse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 - Add Form Record</dc:title>
  <dc:creator>Theresa Macdonald</dc:creator>
  <cp:lastModifiedBy>Linda Paterson</cp:lastModifiedBy>
  <cp:revision>114</cp:revision>
  <dcterms:created xsi:type="dcterms:W3CDTF">2014-03-24T00:49:20Z</dcterms:created>
  <dcterms:modified xsi:type="dcterms:W3CDTF">2017-05-01T01:47:07Z</dcterms:modified>
</cp:coreProperties>
</file>